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
  </p:notesMasterIdLst>
  <p:sldIdLst>
    <p:sldId id="256" r:id="rId2"/>
    <p:sldId id="257" r:id="rId3"/>
    <p:sldId id="258" r:id="rId4"/>
    <p:sldId id="259"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841B58-6C4F-F947-AA50-882B115B000D}" v="41" dt="2020-11-24T14:09:44.5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5725"/>
    <p:restoredTop sz="78792"/>
  </p:normalViewPr>
  <p:slideViewPr>
    <p:cSldViewPr snapToGrid="0" snapToObjects="1">
      <p:cViewPr varScale="1">
        <p:scale>
          <a:sx n="84" d="100"/>
          <a:sy n="84" d="100"/>
        </p:scale>
        <p:origin x="216" y="44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5/10/relationships/revisionInfo" Target="revisionInfo.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hyperlink" Target="https://www.healthyacadia.org/active-and-healthy-environments" TargetMode="External"/><Relationship Id="rId2" Type="http://schemas.openxmlformats.org/officeDocument/2006/relationships/hyperlink" Target="https://www.healthyacadia.org/healthy-food-for-all" TargetMode="External"/><Relationship Id="rId1" Type="http://schemas.openxmlformats.org/officeDocument/2006/relationships/hyperlink" Target="https://www.healthyacadia.org/strong-beginnings" TargetMode="External"/><Relationship Id="rId6" Type="http://schemas.openxmlformats.org/officeDocument/2006/relationships/hyperlink" Target="https://www.healthyacadia.org/health-promotion-and-management" TargetMode="External"/><Relationship Id="rId5" Type="http://schemas.openxmlformats.org/officeDocument/2006/relationships/hyperlink" Target="https://www.healthyacadia.org/substance-prevention-and-recovery" TargetMode="External"/><Relationship Id="rId4" Type="http://schemas.openxmlformats.org/officeDocument/2006/relationships/hyperlink" Target="https://www.healthyacadia.org/healthy-aging"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www.healthyacadia.org/active-and-healthy-environments" TargetMode="External"/><Relationship Id="rId2" Type="http://schemas.openxmlformats.org/officeDocument/2006/relationships/hyperlink" Target="https://www.healthyacadia.org/healthy-food-for-all" TargetMode="External"/><Relationship Id="rId1" Type="http://schemas.openxmlformats.org/officeDocument/2006/relationships/hyperlink" Target="https://www.healthyacadia.org/strong-beginnings" TargetMode="External"/><Relationship Id="rId6" Type="http://schemas.openxmlformats.org/officeDocument/2006/relationships/hyperlink" Target="https://www.healthyacadia.org/health-promotion-and-management" TargetMode="External"/><Relationship Id="rId5" Type="http://schemas.openxmlformats.org/officeDocument/2006/relationships/hyperlink" Target="https://www.healthyacadia.org/substance-prevention-and-recovery" TargetMode="External"/><Relationship Id="rId4" Type="http://schemas.openxmlformats.org/officeDocument/2006/relationships/hyperlink" Target="https://www.healthyacadia.org/healthy-aging"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D8D598-21EE-4138-A0F8-F21B65CC1E05}" type="doc">
      <dgm:prSet loTypeId="urn:microsoft.com/office/officeart/2008/layout/LinedList" loCatId="list" qsTypeId="urn:microsoft.com/office/officeart/2005/8/quickstyle/simple1" qsCatId="simple" csTypeId="urn:microsoft.com/office/officeart/2005/8/colors/colorful1" csCatId="colorful" phldr="1"/>
      <dgm:spPr/>
      <dgm:t>
        <a:bodyPr/>
        <a:lstStyle/>
        <a:p>
          <a:endParaRPr lang="en-US"/>
        </a:p>
      </dgm:t>
    </dgm:pt>
    <dgm:pt modelId="{3E40BEE6-010C-4AF4-A215-474D27B2FBE7}">
      <dgm:prSet/>
      <dgm:spPr/>
      <dgm:t>
        <a:bodyPr/>
        <a:lstStyle/>
        <a:p>
          <a:r>
            <a:rPr lang="en-US" b="1" dirty="0">
              <a:hlinkClick xmlns:r="http://schemas.openxmlformats.org/officeDocument/2006/relationships" r:id="rId1"/>
            </a:rPr>
            <a:t>Strong Beginnings</a:t>
          </a:r>
          <a:endParaRPr lang="en-US" dirty="0"/>
        </a:p>
      </dgm:t>
    </dgm:pt>
    <dgm:pt modelId="{F75B9400-E42F-43E5-A2E5-3C8263711FC0}" type="parTrans" cxnId="{23ED0C7B-E960-4628-BA05-AE047E1A21AA}">
      <dgm:prSet/>
      <dgm:spPr/>
      <dgm:t>
        <a:bodyPr/>
        <a:lstStyle/>
        <a:p>
          <a:endParaRPr lang="en-US"/>
        </a:p>
      </dgm:t>
    </dgm:pt>
    <dgm:pt modelId="{3C4970B3-6985-4983-B8D2-C8F651048C25}" type="sibTrans" cxnId="{23ED0C7B-E960-4628-BA05-AE047E1A21AA}">
      <dgm:prSet/>
      <dgm:spPr/>
      <dgm:t>
        <a:bodyPr/>
        <a:lstStyle/>
        <a:p>
          <a:endParaRPr lang="en-US"/>
        </a:p>
      </dgm:t>
    </dgm:pt>
    <dgm:pt modelId="{3B1B9F4F-76DF-420F-AEB6-031D37004739}">
      <dgm:prSet/>
      <dgm:spPr/>
      <dgm:t>
        <a:bodyPr/>
        <a:lstStyle/>
        <a:p>
          <a:r>
            <a:rPr lang="en-US" b="1" i="0" dirty="0">
              <a:hlinkClick xmlns:r="http://schemas.openxmlformats.org/officeDocument/2006/relationships" r:id="rId2"/>
            </a:rPr>
            <a:t>Healthy Food for All</a:t>
          </a:r>
          <a:endParaRPr lang="en-US" dirty="0"/>
        </a:p>
      </dgm:t>
    </dgm:pt>
    <dgm:pt modelId="{E10DFFE2-4515-48D0-873F-A060C8F8DE60}" type="parTrans" cxnId="{5CC1BD20-30EE-427A-92DB-FB50A1067EE7}">
      <dgm:prSet/>
      <dgm:spPr/>
      <dgm:t>
        <a:bodyPr/>
        <a:lstStyle/>
        <a:p>
          <a:endParaRPr lang="en-US"/>
        </a:p>
      </dgm:t>
    </dgm:pt>
    <dgm:pt modelId="{CFD2C660-E857-4D1A-A5A3-08C32DCFFD99}" type="sibTrans" cxnId="{5CC1BD20-30EE-427A-92DB-FB50A1067EE7}">
      <dgm:prSet/>
      <dgm:spPr/>
      <dgm:t>
        <a:bodyPr/>
        <a:lstStyle/>
        <a:p>
          <a:endParaRPr lang="en-US"/>
        </a:p>
      </dgm:t>
    </dgm:pt>
    <dgm:pt modelId="{E07AE80B-B562-4E9C-92AE-3213F170DBBE}">
      <dgm:prSet/>
      <dgm:spPr/>
      <dgm:t>
        <a:bodyPr/>
        <a:lstStyle/>
        <a:p>
          <a:r>
            <a:rPr lang="en-US" b="1" i="0" dirty="0">
              <a:hlinkClick xmlns:r="http://schemas.openxmlformats.org/officeDocument/2006/relationships" r:id="rId3"/>
            </a:rPr>
            <a:t>Active and Healthy Environments</a:t>
          </a:r>
          <a:endParaRPr lang="en-US" dirty="0"/>
        </a:p>
      </dgm:t>
    </dgm:pt>
    <dgm:pt modelId="{08DAD373-95AB-4C3A-8852-118C87E430A5}" type="parTrans" cxnId="{1BB2D191-9286-4A39-899C-4B501CB407F4}">
      <dgm:prSet/>
      <dgm:spPr/>
      <dgm:t>
        <a:bodyPr/>
        <a:lstStyle/>
        <a:p>
          <a:endParaRPr lang="en-US"/>
        </a:p>
      </dgm:t>
    </dgm:pt>
    <dgm:pt modelId="{BB5BAC72-FC2B-43A8-A859-FF9CD8A42E00}" type="sibTrans" cxnId="{1BB2D191-9286-4A39-899C-4B501CB407F4}">
      <dgm:prSet/>
      <dgm:spPr/>
      <dgm:t>
        <a:bodyPr/>
        <a:lstStyle/>
        <a:p>
          <a:endParaRPr lang="en-US"/>
        </a:p>
      </dgm:t>
    </dgm:pt>
    <dgm:pt modelId="{629AC526-DC63-4E4D-8102-F4823210DD0A}">
      <dgm:prSet/>
      <dgm:spPr/>
      <dgm:t>
        <a:bodyPr/>
        <a:lstStyle/>
        <a:p>
          <a:r>
            <a:rPr lang="en-US" b="1" i="0" dirty="0">
              <a:hlinkClick xmlns:r="http://schemas.openxmlformats.org/officeDocument/2006/relationships" r:id="rId4"/>
            </a:rPr>
            <a:t>Healthy Aging</a:t>
          </a:r>
          <a:endParaRPr lang="en-US" dirty="0"/>
        </a:p>
      </dgm:t>
    </dgm:pt>
    <dgm:pt modelId="{CB4AC39A-63EE-4E68-94AF-9E44FE6758F4}" type="parTrans" cxnId="{82E0E3D2-A07B-48EA-AE8E-E3132061EA92}">
      <dgm:prSet/>
      <dgm:spPr/>
      <dgm:t>
        <a:bodyPr/>
        <a:lstStyle/>
        <a:p>
          <a:endParaRPr lang="en-US"/>
        </a:p>
      </dgm:t>
    </dgm:pt>
    <dgm:pt modelId="{A99693BE-DE56-4E83-B998-984A74A37588}" type="sibTrans" cxnId="{82E0E3D2-A07B-48EA-AE8E-E3132061EA92}">
      <dgm:prSet/>
      <dgm:spPr/>
      <dgm:t>
        <a:bodyPr/>
        <a:lstStyle/>
        <a:p>
          <a:endParaRPr lang="en-US"/>
        </a:p>
      </dgm:t>
    </dgm:pt>
    <dgm:pt modelId="{A6B71CC5-0697-4D9C-B0B6-13FFF4E86E20}">
      <dgm:prSet/>
      <dgm:spPr/>
      <dgm:t>
        <a:bodyPr/>
        <a:lstStyle/>
        <a:p>
          <a:r>
            <a:rPr lang="en-US" b="1" i="0" dirty="0">
              <a:hlinkClick xmlns:r="http://schemas.openxmlformats.org/officeDocument/2006/relationships" r:id="rId5"/>
            </a:rPr>
            <a:t>Substance Prevention and Recovery</a:t>
          </a:r>
          <a:endParaRPr lang="en-US" dirty="0"/>
        </a:p>
      </dgm:t>
    </dgm:pt>
    <dgm:pt modelId="{EFE26775-8983-4AB9-97D1-C5CD0CE4761E}" type="parTrans" cxnId="{A340F603-B496-489F-A6E6-B821CB0243F7}">
      <dgm:prSet/>
      <dgm:spPr/>
      <dgm:t>
        <a:bodyPr/>
        <a:lstStyle/>
        <a:p>
          <a:endParaRPr lang="en-US"/>
        </a:p>
      </dgm:t>
    </dgm:pt>
    <dgm:pt modelId="{DB9A36D8-6045-4DD7-B078-9C9EAAEB8E9F}" type="sibTrans" cxnId="{A340F603-B496-489F-A6E6-B821CB0243F7}">
      <dgm:prSet/>
      <dgm:spPr/>
      <dgm:t>
        <a:bodyPr/>
        <a:lstStyle/>
        <a:p>
          <a:endParaRPr lang="en-US"/>
        </a:p>
      </dgm:t>
    </dgm:pt>
    <dgm:pt modelId="{539D0E78-344B-44AE-AFE3-F20E72D53321}">
      <dgm:prSet/>
      <dgm:spPr/>
      <dgm:t>
        <a:bodyPr/>
        <a:lstStyle/>
        <a:p>
          <a:r>
            <a:rPr lang="en-US" b="1" i="0" dirty="0">
              <a:hlinkClick xmlns:r="http://schemas.openxmlformats.org/officeDocument/2006/relationships" r:id="rId6"/>
            </a:rPr>
            <a:t>Health Promotion &amp; Management</a:t>
          </a:r>
          <a:endParaRPr lang="en-US" dirty="0"/>
        </a:p>
      </dgm:t>
    </dgm:pt>
    <dgm:pt modelId="{66E71265-1905-48A5-93E2-25EBE40AC5E8}" type="parTrans" cxnId="{83FB69CD-AF36-497C-BE92-1D832D9C0195}">
      <dgm:prSet/>
      <dgm:spPr/>
      <dgm:t>
        <a:bodyPr/>
        <a:lstStyle/>
        <a:p>
          <a:endParaRPr lang="en-US"/>
        </a:p>
      </dgm:t>
    </dgm:pt>
    <dgm:pt modelId="{BE9A651B-D3E2-4457-9A53-2106AB9228D5}" type="sibTrans" cxnId="{83FB69CD-AF36-497C-BE92-1D832D9C0195}">
      <dgm:prSet/>
      <dgm:spPr/>
      <dgm:t>
        <a:bodyPr/>
        <a:lstStyle/>
        <a:p>
          <a:endParaRPr lang="en-US"/>
        </a:p>
      </dgm:t>
    </dgm:pt>
    <dgm:pt modelId="{E3E42022-D6B8-8940-AA02-80000BCA505A}" type="pres">
      <dgm:prSet presAssocID="{6BD8D598-21EE-4138-A0F8-F21B65CC1E05}" presName="vert0" presStyleCnt="0">
        <dgm:presLayoutVars>
          <dgm:dir/>
          <dgm:animOne val="branch"/>
          <dgm:animLvl val="lvl"/>
        </dgm:presLayoutVars>
      </dgm:prSet>
      <dgm:spPr/>
    </dgm:pt>
    <dgm:pt modelId="{4DEF32C0-8DF9-3443-B110-8A7BAFA447B9}" type="pres">
      <dgm:prSet presAssocID="{3E40BEE6-010C-4AF4-A215-474D27B2FBE7}" presName="thickLine" presStyleLbl="alignNode1" presStyleIdx="0" presStyleCnt="6"/>
      <dgm:spPr/>
    </dgm:pt>
    <dgm:pt modelId="{532E18B2-2751-4745-A507-0354D24557E3}" type="pres">
      <dgm:prSet presAssocID="{3E40BEE6-010C-4AF4-A215-474D27B2FBE7}" presName="horz1" presStyleCnt="0"/>
      <dgm:spPr/>
    </dgm:pt>
    <dgm:pt modelId="{D662026A-1110-2449-B28D-A36DF5CB5C99}" type="pres">
      <dgm:prSet presAssocID="{3E40BEE6-010C-4AF4-A215-474D27B2FBE7}" presName="tx1" presStyleLbl="revTx" presStyleIdx="0" presStyleCnt="6"/>
      <dgm:spPr/>
    </dgm:pt>
    <dgm:pt modelId="{FE8499C6-CE09-FA43-A784-BA095AA9C229}" type="pres">
      <dgm:prSet presAssocID="{3E40BEE6-010C-4AF4-A215-474D27B2FBE7}" presName="vert1" presStyleCnt="0"/>
      <dgm:spPr/>
    </dgm:pt>
    <dgm:pt modelId="{F15C32D8-817E-7940-AC0A-B723BB5BFDA2}" type="pres">
      <dgm:prSet presAssocID="{3B1B9F4F-76DF-420F-AEB6-031D37004739}" presName="thickLine" presStyleLbl="alignNode1" presStyleIdx="1" presStyleCnt="6"/>
      <dgm:spPr/>
    </dgm:pt>
    <dgm:pt modelId="{82B5F07C-D48D-B742-892B-406B87D1B6C9}" type="pres">
      <dgm:prSet presAssocID="{3B1B9F4F-76DF-420F-AEB6-031D37004739}" presName="horz1" presStyleCnt="0"/>
      <dgm:spPr/>
    </dgm:pt>
    <dgm:pt modelId="{3FD398CD-69FE-3F4D-83B2-6B1ECBDAF13E}" type="pres">
      <dgm:prSet presAssocID="{3B1B9F4F-76DF-420F-AEB6-031D37004739}" presName="tx1" presStyleLbl="revTx" presStyleIdx="1" presStyleCnt="6"/>
      <dgm:spPr/>
    </dgm:pt>
    <dgm:pt modelId="{881CBFB9-015D-4D47-9F9E-664483FEC0EB}" type="pres">
      <dgm:prSet presAssocID="{3B1B9F4F-76DF-420F-AEB6-031D37004739}" presName="vert1" presStyleCnt="0"/>
      <dgm:spPr/>
    </dgm:pt>
    <dgm:pt modelId="{B103E126-B303-804C-B78A-9AB7B18863E8}" type="pres">
      <dgm:prSet presAssocID="{E07AE80B-B562-4E9C-92AE-3213F170DBBE}" presName="thickLine" presStyleLbl="alignNode1" presStyleIdx="2" presStyleCnt="6"/>
      <dgm:spPr/>
    </dgm:pt>
    <dgm:pt modelId="{FC8A9245-4C18-0446-97AA-98AF24D7E0E4}" type="pres">
      <dgm:prSet presAssocID="{E07AE80B-B562-4E9C-92AE-3213F170DBBE}" presName="horz1" presStyleCnt="0"/>
      <dgm:spPr/>
    </dgm:pt>
    <dgm:pt modelId="{C75C2C7D-94D4-F944-B100-BB7D6AEFBA15}" type="pres">
      <dgm:prSet presAssocID="{E07AE80B-B562-4E9C-92AE-3213F170DBBE}" presName="tx1" presStyleLbl="revTx" presStyleIdx="2" presStyleCnt="6"/>
      <dgm:spPr/>
    </dgm:pt>
    <dgm:pt modelId="{C599F702-140F-D745-B8CB-8509BEEE3A00}" type="pres">
      <dgm:prSet presAssocID="{E07AE80B-B562-4E9C-92AE-3213F170DBBE}" presName="vert1" presStyleCnt="0"/>
      <dgm:spPr/>
    </dgm:pt>
    <dgm:pt modelId="{BFC14D6B-EACF-5945-AC88-6972C1BE53EB}" type="pres">
      <dgm:prSet presAssocID="{629AC526-DC63-4E4D-8102-F4823210DD0A}" presName="thickLine" presStyleLbl="alignNode1" presStyleIdx="3" presStyleCnt="6"/>
      <dgm:spPr/>
    </dgm:pt>
    <dgm:pt modelId="{BBDF029E-3681-0440-AB84-EFEF17EE2EB7}" type="pres">
      <dgm:prSet presAssocID="{629AC526-DC63-4E4D-8102-F4823210DD0A}" presName="horz1" presStyleCnt="0"/>
      <dgm:spPr/>
    </dgm:pt>
    <dgm:pt modelId="{3DF2FFC2-8A6B-694D-9BC6-6B987FCD818A}" type="pres">
      <dgm:prSet presAssocID="{629AC526-DC63-4E4D-8102-F4823210DD0A}" presName="tx1" presStyleLbl="revTx" presStyleIdx="3" presStyleCnt="6"/>
      <dgm:spPr/>
    </dgm:pt>
    <dgm:pt modelId="{182BC79F-D65E-1B4A-B768-A62CE11F3FA6}" type="pres">
      <dgm:prSet presAssocID="{629AC526-DC63-4E4D-8102-F4823210DD0A}" presName="vert1" presStyleCnt="0"/>
      <dgm:spPr/>
    </dgm:pt>
    <dgm:pt modelId="{336DDA4F-1E1A-8741-B57D-09E096E0393B}" type="pres">
      <dgm:prSet presAssocID="{A6B71CC5-0697-4D9C-B0B6-13FFF4E86E20}" presName="thickLine" presStyleLbl="alignNode1" presStyleIdx="4" presStyleCnt="6"/>
      <dgm:spPr/>
    </dgm:pt>
    <dgm:pt modelId="{D0185C5F-9536-ED4B-9005-A00A11DD1248}" type="pres">
      <dgm:prSet presAssocID="{A6B71CC5-0697-4D9C-B0B6-13FFF4E86E20}" presName="horz1" presStyleCnt="0"/>
      <dgm:spPr/>
    </dgm:pt>
    <dgm:pt modelId="{6C1D68DB-287F-4940-AF46-76F36A48433F}" type="pres">
      <dgm:prSet presAssocID="{A6B71CC5-0697-4D9C-B0B6-13FFF4E86E20}" presName="tx1" presStyleLbl="revTx" presStyleIdx="4" presStyleCnt="6"/>
      <dgm:spPr/>
    </dgm:pt>
    <dgm:pt modelId="{CF412458-0330-4D46-996E-E89AA40DA433}" type="pres">
      <dgm:prSet presAssocID="{A6B71CC5-0697-4D9C-B0B6-13FFF4E86E20}" presName="vert1" presStyleCnt="0"/>
      <dgm:spPr/>
    </dgm:pt>
    <dgm:pt modelId="{01FC0DA0-39EF-E148-94E0-9782BA31156A}" type="pres">
      <dgm:prSet presAssocID="{539D0E78-344B-44AE-AFE3-F20E72D53321}" presName="thickLine" presStyleLbl="alignNode1" presStyleIdx="5" presStyleCnt="6"/>
      <dgm:spPr/>
    </dgm:pt>
    <dgm:pt modelId="{EEE23238-5810-4F41-B8AA-016EB442A9D3}" type="pres">
      <dgm:prSet presAssocID="{539D0E78-344B-44AE-AFE3-F20E72D53321}" presName="horz1" presStyleCnt="0"/>
      <dgm:spPr/>
    </dgm:pt>
    <dgm:pt modelId="{E529CAF3-FB28-9F4E-B640-6D2C353BBA1A}" type="pres">
      <dgm:prSet presAssocID="{539D0E78-344B-44AE-AFE3-F20E72D53321}" presName="tx1" presStyleLbl="revTx" presStyleIdx="5" presStyleCnt="6"/>
      <dgm:spPr/>
    </dgm:pt>
    <dgm:pt modelId="{4A52DFDD-C76E-8F44-BEE1-662901C4963C}" type="pres">
      <dgm:prSet presAssocID="{539D0E78-344B-44AE-AFE3-F20E72D53321}" presName="vert1" presStyleCnt="0"/>
      <dgm:spPr/>
    </dgm:pt>
  </dgm:ptLst>
  <dgm:cxnLst>
    <dgm:cxn modelId="{BE595C03-EBDF-9B4F-B91E-C49C1881580B}" type="presOf" srcId="{3B1B9F4F-76DF-420F-AEB6-031D37004739}" destId="{3FD398CD-69FE-3F4D-83B2-6B1ECBDAF13E}" srcOrd="0" destOrd="0" presId="urn:microsoft.com/office/officeart/2008/layout/LinedList"/>
    <dgm:cxn modelId="{A340F603-B496-489F-A6E6-B821CB0243F7}" srcId="{6BD8D598-21EE-4138-A0F8-F21B65CC1E05}" destId="{A6B71CC5-0697-4D9C-B0B6-13FFF4E86E20}" srcOrd="4" destOrd="0" parTransId="{EFE26775-8983-4AB9-97D1-C5CD0CE4761E}" sibTransId="{DB9A36D8-6045-4DD7-B078-9C9EAAEB8E9F}"/>
    <dgm:cxn modelId="{5CC1BD20-30EE-427A-92DB-FB50A1067EE7}" srcId="{6BD8D598-21EE-4138-A0F8-F21B65CC1E05}" destId="{3B1B9F4F-76DF-420F-AEB6-031D37004739}" srcOrd="1" destOrd="0" parTransId="{E10DFFE2-4515-48D0-873F-A060C8F8DE60}" sibTransId="{CFD2C660-E857-4D1A-A5A3-08C32DCFFD99}"/>
    <dgm:cxn modelId="{C6780A22-2B8C-5444-989E-B27F67780D86}" type="presOf" srcId="{6BD8D598-21EE-4138-A0F8-F21B65CC1E05}" destId="{E3E42022-D6B8-8940-AA02-80000BCA505A}" srcOrd="0" destOrd="0" presId="urn:microsoft.com/office/officeart/2008/layout/LinedList"/>
    <dgm:cxn modelId="{4EFEC853-7CCE-2741-A7D8-203C0D86DDF4}" type="presOf" srcId="{629AC526-DC63-4E4D-8102-F4823210DD0A}" destId="{3DF2FFC2-8A6B-694D-9BC6-6B987FCD818A}" srcOrd="0" destOrd="0" presId="urn:microsoft.com/office/officeart/2008/layout/LinedList"/>
    <dgm:cxn modelId="{23ED0C7B-E960-4628-BA05-AE047E1A21AA}" srcId="{6BD8D598-21EE-4138-A0F8-F21B65CC1E05}" destId="{3E40BEE6-010C-4AF4-A215-474D27B2FBE7}" srcOrd="0" destOrd="0" parTransId="{F75B9400-E42F-43E5-A2E5-3C8263711FC0}" sibTransId="{3C4970B3-6985-4983-B8D2-C8F651048C25}"/>
    <dgm:cxn modelId="{82699A80-73BC-5041-9ACC-004DFCA5B0AD}" type="presOf" srcId="{E07AE80B-B562-4E9C-92AE-3213F170DBBE}" destId="{C75C2C7D-94D4-F944-B100-BB7D6AEFBA15}" srcOrd="0" destOrd="0" presId="urn:microsoft.com/office/officeart/2008/layout/LinedList"/>
    <dgm:cxn modelId="{1BB2D191-9286-4A39-899C-4B501CB407F4}" srcId="{6BD8D598-21EE-4138-A0F8-F21B65CC1E05}" destId="{E07AE80B-B562-4E9C-92AE-3213F170DBBE}" srcOrd="2" destOrd="0" parTransId="{08DAD373-95AB-4C3A-8852-118C87E430A5}" sibTransId="{BB5BAC72-FC2B-43A8-A859-FF9CD8A42E00}"/>
    <dgm:cxn modelId="{6B6660A4-FF9D-B747-9A02-E6A9FF539648}" type="presOf" srcId="{A6B71CC5-0697-4D9C-B0B6-13FFF4E86E20}" destId="{6C1D68DB-287F-4940-AF46-76F36A48433F}" srcOrd="0" destOrd="0" presId="urn:microsoft.com/office/officeart/2008/layout/LinedList"/>
    <dgm:cxn modelId="{83FB69CD-AF36-497C-BE92-1D832D9C0195}" srcId="{6BD8D598-21EE-4138-A0F8-F21B65CC1E05}" destId="{539D0E78-344B-44AE-AFE3-F20E72D53321}" srcOrd="5" destOrd="0" parTransId="{66E71265-1905-48A5-93E2-25EBE40AC5E8}" sibTransId="{BE9A651B-D3E2-4457-9A53-2106AB9228D5}"/>
    <dgm:cxn modelId="{82E0E3D2-A07B-48EA-AE8E-E3132061EA92}" srcId="{6BD8D598-21EE-4138-A0F8-F21B65CC1E05}" destId="{629AC526-DC63-4E4D-8102-F4823210DD0A}" srcOrd="3" destOrd="0" parTransId="{CB4AC39A-63EE-4E68-94AF-9E44FE6758F4}" sibTransId="{A99693BE-DE56-4E83-B998-984A74A37588}"/>
    <dgm:cxn modelId="{512B84E6-22F0-624F-8AF3-612B15E179B9}" type="presOf" srcId="{539D0E78-344B-44AE-AFE3-F20E72D53321}" destId="{E529CAF3-FB28-9F4E-B640-6D2C353BBA1A}" srcOrd="0" destOrd="0" presId="urn:microsoft.com/office/officeart/2008/layout/LinedList"/>
    <dgm:cxn modelId="{7E0739EF-33BD-4D4C-B23F-AC281E7FA164}" type="presOf" srcId="{3E40BEE6-010C-4AF4-A215-474D27B2FBE7}" destId="{D662026A-1110-2449-B28D-A36DF5CB5C99}" srcOrd="0" destOrd="0" presId="urn:microsoft.com/office/officeart/2008/layout/LinedList"/>
    <dgm:cxn modelId="{E25E33C9-ECC8-7149-8EE0-7806567FDCC2}" type="presParOf" srcId="{E3E42022-D6B8-8940-AA02-80000BCA505A}" destId="{4DEF32C0-8DF9-3443-B110-8A7BAFA447B9}" srcOrd="0" destOrd="0" presId="urn:microsoft.com/office/officeart/2008/layout/LinedList"/>
    <dgm:cxn modelId="{DFB8F343-E98B-D647-91D2-6AB3F5BE4503}" type="presParOf" srcId="{E3E42022-D6B8-8940-AA02-80000BCA505A}" destId="{532E18B2-2751-4745-A507-0354D24557E3}" srcOrd="1" destOrd="0" presId="urn:microsoft.com/office/officeart/2008/layout/LinedList"/>
    <dgm:cxn modelId="{B01570E6-C23B-FE47-9AC4-5FD1C1BA857B}" type="presParOf" srcId="{532E18B2-2751-4745-A507-0354D24557E3}" destId="{D662026A-1110-2449-B28D-A36DF5CB5C99}" srcOrd="0" destOrd="0" presId="urn:microsoft.com/office/officeart/2008/layout/LinedList"/>
    <dgm:cxn modelId="{D2F77FB0-49CE-6C41-901E-8A81210C9537}" type="presParOf" srcId="{532E18B2-2751-4745-A507-0354D24557E3}" destId="{FE8499C6-CE09-FA43-A784-BA095AA9C229}" srcOrd="1" destOrd="0" presId="urn:microsoft.com/office/officeart/2008/layout/LinedList"/>
    <dgm:cxn modelId="{05D82F25-21C7-6044-9E61-D170680520E8}" type="presParOf" srcId="{E3E42022-D6B8-8940-AA02-80000BCA505A}" destId="{F15C32D8-817E-7940-AC0A-B723BB5BFDA2}" srcOrd="2" destOrd="0" presId="urn:microsoft.com/office/officeart/2008/layout/LinedList"/>
    <dgm:cxn modelId="{9025D777-3BA8-FC41-A7A3-C72AD47E4056}" type="presParOf" srcId="{E3E42022-D6B8-8940-AA02-80000BCA505A}" destId="{82B5F07C-D48D-B742-892B-406B87D1B6C9}" srcOrd="3" destOrd="0" presId="urn:microsoft.com/office/officeart/2008/layout/LinedList"/>
    <dgm:cxn modelId="{81DCB99C-1D9F-F540-ACE9-C0BF49DE4F88}" type="presParOf" srcId="{82B5F07C-D48D-B742-892B-406B87D1B6C9}" destId="{3FD398CD-69FE-3F4D-83B2-6B1ECBDAF13E}" srcOrd="0" destOrd="0" presId="urn:microsoft.com/office/officeart/2008/layout/LinedList"/>
    <dgm:cxn modelId="{B39D9ABA-F41E-FA47-B7BA-1C1BAB29209F}" type="presParOf" srcId="{82B5F07C-D48D-B742-892B-406B87D1B6C9}" destId="{881CBFB9-015D-4D47-9F9E-664483FEC0EB}" srcOrd="1" destOrd="0" presId="urn:microsoft.com/office/officeart/2008/layout/LinedList"/>
    <dgm:cxn modelId="{68F74E88-E11B-AE43-BFF9-416084D3D1CB}" type="presParOf" srcId="{E3E42022-D6B8-8940-AA02-80000BCA505A}" destId="{B103E126-B303-804C-B78A-9AB7B18863E8}" srcOrd="4" destOrd="0" presId="urn:microsoft.com/office/officeart/2008/layout/LinedList"/>
    <dgm:cxn modelId="{A1318865-C8E3-4346-9975-812421F23513}" type="presParOf" srcId="{E3E42022-D6B8-8940-AA02-80000BCA505A}" destId="{FC8A9245-4C18-0446-97AA-98AF24D7E0E4}" srcOrd="5" destOrd="0" presId="urn:microsoft.com/office/officeart/2008/layout/LinedList"/>
    <dgm:cxn modelId="{F755D1BA-B105-5E4E-AEB6-CA1206768DA0}" type="presParOf" srcId="{FC8A9245-4C18-0446-97AA-98AF24D7E0E4}" destId="{C75C2C7D-94D4-F944-B100-BB7D6AEFBA15}" srcOrd="0" destOrd="0" presId="urn:microsoft.com/office/officeart/2008/layout/LinedList"/>
    <dgm:cxn modelId="{68DFB4FC-D987-3F49-B73D-0F93B92A2DD2}" type="presParOf" srcId="{FC8A9245-4C18-0446-97AA-98AF24D7E0E4}" destId="{C599F702-140F-D745-B8CB-8509BEEE3A00}" srcOrd="1" destOrd="0" presId="urn:microsoft.com/office/officeart/2008/layout/LinedList"/>
    <dgm:cxn modelId="{62195821-EF2E-3B43-BF75-085E362D787A}" type="presParOf" srcId="{E3E42022-D6B8-8940-AA02-80000BCA505A}" destId="{BFC14D6B-EACF-5945-AC88-6972C1BE53EB}" srcOrd="6" destOrd="0" presId="urn:microsoft.com/office/officeart/2008/layout/LinedList"/>
    <dgm:cxn modelId="{1C3586D3-3A73-5644-95E3-2BCF1062F3D7}" type="presParOf" srcId="{E3E42022-D6B8-8940-AA02-80000BCA505A}" destId="{BBDF029E-3681-0440-AB84-EFEF17EE2EB7}" srcOrd="7" destOrd="0" presId="urn:microsoft.com/office/officeart/2008/layout/LinedList"/>
    <dgm:cxn modelId="{5C033CEA-703E-4449-BC67-29C9A82D1ABC}" type="presParOf" srcId="{BBDF029E-3681-0440-AB84-EFEF17EE2EB7}" destId="{3DF2FFC2-8A6B-694D-9BC6-6B987FCD818A}" srcOrd="0" destOrd="0" presId="urn:microsoft.com/office/officeart/2008/layout/LinedList"/>
    <dgm:cxn modelId="{3B9EDE56-6AB2-D348-8C2D-BDEF59BF88D7}" type="presParOf" srcId="{BBDF029E-3681-0440-AB84-EFEF17EE2EB7}" destId="{182BC79F-D65E-1B4A-B768-A62CE11F3FA6}" srcOrd="1" destOrd="0" presId="urn:microsoft.com/office/officeart/2008/layout/LinedList"/>
    <dgm:cxn modelId="{B9DC08E1-369F-4341-831B-192D52943AAE}" type="presParOf" srcId="{E3E42022-D6B8-8940-AA02-80000BCA505A}" destId="{336DDA4F-1E1A-8741-B57D-09E096E0393B}" srcOrd="8" destOrd="0" presId="urn:microsoft.com/office/officeart/2008/layout/LinedList"/>
    <dgm:cxn modelId="{5DA1781D-9A7A-D44D-91E7-32D104F49C6F}" type="presParOf" srcId="{E3E42022-D6B8-8940-AA02-80000BCA505A}" destId="{D0185C5F-9536-ED4B-9005-A00A11DD1248}" srcOrd="9" destOrd="0" presId="urn:microsoft.com/office/officeart/2008/layout/LinedList"/>
    <dgm:cxn modelId="{7A448FD3-F546-394C-A67B-572401581557}" type="presParOf" srcId="{D0185C5F-9536-ED4B-9005-A00A11DD1248}" destId="{6C1D68DB-287F-4940-AF46-76F36A48433F}" srcOrd="0" destOrd="0" presId="urn:microsoft.com/office/officeart/2008/layout/LinedList"/>
    <dgm:cxn modelId="{A6596EE7-3A5E-7F44-9776-FBCDE69E6D36}" type="presParOf" srcId="{D0185C5F-9536-ED4B-9005-A00A11DD1248}" destId="{CF412458-0330-4D46-996E-E89AA40DA433}" srcOrd="1" destOrd="0" presId="urn:microsoft.com/office/officeart/2008/layout/LinedList"/>
    <dgm:cxn modelId="{C3A54828-A088-5E46-94C3-E8EBA09BD7F7}" type="presParOf" srcId="{E3E42022-D6B8-8940-AA02-80000BCA505A}" destId="{01FC0DA0-39EF-E148-94E0-9782BA31156A}" srcOrd="10" destOrd="0" presId="urn:microsoft.com/office/officeart/2008/layout/LinedList"/>
    <dgm:cxn modelId="{9F380E11-86CC-CC44-BA34-9CE7BA2A9711}" type="presParOf" srcId="{E3E42022-D6B8-8940-AA02-80000BCA505A}" destId="{EEE23238-5810-4F41-B8AA-016EB442A9D3}" srcOrd="11" destOrd="0" presId="urn:microsoft.com/office/officeart/2008/layout/LinedList"/>
    <dgm:cxn modelId="{1BEC8396-94ED-BB46-9E8F-F7E2FB4EAE2B}" type="presParOf" srcId="{EEE23238-5810-4F41-B8AA-016EB442A9D3}" destId="{E529CAF3-FB28-9F4E-B640-6D2C353BBA1A}" srcOrd="0" destOrd="0" presId="urn:microsoft.com/office/officeart/2008/layout/LinedList"/>
    <dgm:cxn modelId="{C1B70E5D-55E7-4248-96C3-27DAC30BCF55}" type="presParOf" srcId="{EEE23238-5810-4F41-B8AA-016EB442A9D3}" destId="{4A52DFDD-C76E-8F44-BEE1-662901C4963C}"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F32C0-8DF9-3443-B110-8A7BAFA447B9}">
      <dsp:nvSpPr>
        <dsp:cNvPr id="0" name=""/>
        <dsp:cNvSpPr/>
      </dsp:nvSpPr>
      <dsp:spPr>
        <a:xfrm>
          <a:off x="0" y="2703"/>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62026A-1110-2449-B28D-A36DF5CB5C99}">
      <dsp:nvSpPr>
        <dsp:cNvPr id="0" name=""/>
        <dsp:cNvSpPr/>
      </dsp:nvSpPr>
      <dsp:spPr>
        <a:xfrm>
          <a:off x="0" y="2703"/>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b="1" kern="1200" dirty="0">
              <a:hlinkClick xmlns:r="http://schemas.openxmlformats.org/officeDocument/2006/relationships" r:id="rId1"/>
            </a:rPr>
            <a:t>Strong Beginnings</a:t>
          </a:r>
          <a:endParaRPr lang="en-US" sz="4300" kern="1200" dirty="0"/>
        </a:p>
      </dsp:txBody>
      <dsp:txXfrm>
        <a:off x="0" y="2703"/>
        <a:ext cx="6900512" cy="921789"/>
      </dsp:txXfrm>
    </dsp:sp>
    <dsp:sp modelId="{F15C32D8-817E-7940-AC0A-B723BB5BFDA2}">
      <dsp:nvSpPr>
        <dsp:cNvPr id="0" name=""/>
        <dsp:cNvSpPr/>
      </dsp:nvSpPr>
      <dsp:spPr>
        <a:xfrm>
          <a:off x="0" y="924492"/>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D398CD-69FE-3F4D-83B2-6B1ECBDAF13E}">
      <dsp:nvSpPr>
        <dsp:cNvPr id="0" name=""/>
        <dsp:cNvSpPr/>
      </dsp:nvSpPr>
      <dsp:spPr>
        <a:xfrm>
          <a:off x="0" y="924492"/>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b="1" i="0" kern="1200" dirty="0">
              <a:hlinkClick xmlns:r="http://schemas.openxmlformats.org/officeDocument/2006/relationships" r:id="rId2"/>
            </a:rPr>
            <a:t>Healthy Food for All</a:t>
          </a:r>
          <a:endParaRPr lang="en-US" sz="4300" kern="1200" dirty="0"/>
        </a:p>
      </dsp:txBody>
      <dsp:txXfrm>
        <a:off x="0" y="924492"/>
        <a:ext cx="6900512" cy="921789"/>
      </dsp:txXfrm>
    </dsp:sp>
    <dsp:sp modelId="{B103E126-B303-804C-B78A-9AB7B18863E8}">
      <dsp:nvSpPr>
        <dsp:cNvPr id="0" name=""/>
        <dsp:cNvSpPr/>
      </dsp:nvSpPr>
      <dsp:spPr>
        <a:xfrm>
          <a:off x="0" y="1846281"/>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5C2C7D-94D4-F944-B100-BB7D6AEFBA15}">
      <dsp:nvSpPr>
        <dsp:cNvPr id="0" name=""/>
        <dsp:cNvSpPr/>
      </dsp:nvSpPr>
      <dsp:spPr>
        <a:xfrm>
          <a:off x="0" y="1846281"/>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b="1" i="0" kern="1200" dirty="0">
              <a:hlinkClick xmlns:r="http://schemas.openxmlformats.org/officeDocument/2006/relationships" r:id="rId3"/>
            </a:rPr>
            <a:t>Active and Healthy Environments</a:t>
          </a:r>
          <a:endParaRPr lang="en-US" sz="4300" kern="1200" dirty="0"/>
        </a:p>
      </dsp:txBody>
      <dsp:txXfrm>
        <a:off x="0" y="1846281"/>
        <a:ext cx="6900512" cy="921789"/>
      </dsp:txXfrm>
    </dsp:sp>
    <dsp:sp modelId="{BFC14D6B-EACF-5945-AC88-6972C1BE53EB}">
      <dsp:nvSpPr>
        <dsp:cNvPr id="0" name=""/>
        <dsp:cNvSpPr/>
      </dsp:nvSpPr>
      <dsp:spPr>
        <a:xfrm>
          <a:off x="0" y="2768070"/>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F2FFC2-8A6B-694D-9BC6-6B987FCD818A}">
      <dsp:nvSpPr>
        <dsp:cNvPr id="0" name=""/>
        <dsp:cNvSpPr/>
      </dsp:nvSpPr>
      <dsp:spPr>
        <a:xfrm>
          <a:off x="0" y="2768070"/>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b="1" i="0" kern="1200" dirty="0">
              <a:hlinkClick xmlns:r="http://schemas.openxmlformats.org/officeDocument/2006/relationships" r:id="rId4"/>
            </a:rPr>
            <a:t>Healthy Aging</a:t>
          </a:r>
          <a:endParaRPr lang="en-US" sz="4300" kern="1200" dirty="0"/>
        </a:p>
      </dsp:txBody>
      <dsp:txXfrm>
        <a:off x="0" y="2768070"/>
        <a:ext cx="6900512" cy="921789"/>
      </dsp:txXfrm>
    </dsp:sp>
    <dsp:sp modelId="{336DDA4F-1E1A-8741-B57D-09E096E0393B}">
      <dsp:nvSpPr>
        <dsp:cNvPr id="0" name=""/>
        <dsp:cNvSpPr/>
      </dsp:nvSpPr>
      <dsp:spPr>
        <a:xfrm>
          <a:off x="0" y="3689859"/>
          <a:ext cx="6900512"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1D68DB-287F-4940-AF46-76F36A48433F}">
      <dsp:nvSpPr>
        <dsp:cNvPr id="0" name=""/>
        <dsp:cNvSpPr/>
      </dsp:nvSpPr>
      <dsp:spPr>
        <a:xfrm>
          <a:off x="0" y="3689859"/>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b="1" i="0" kern="1200" dirty="0">
              <a:hlinkClick xmlns:r="http://schemas.openxmlformats.org/officeDocument/2006/relationships" r:id="rId5"/>
            </a:rPr>
            <a:t>Substance Prevention and Recovery</a:t>
          </a:r>
          <a:endParaRPr lang="en-US" sz="4300" kern="1200" dirty="0"/>
        </a:p>
      </dsp:txBody>
      <dsp:txXfrm>
        <a:off x="0" y="3689859"/>
        <a:ext cx="6900512" cy="921789"/>
      </dsp:txXfrm>
    </dsp:sp>
    <dsp:sp modelId="{01FC0DA0-39EF-E148-94E0-9782BA31156A}">
      <dsp:nvSpPr>
        <dsp:cNvPr id="0" name=""/>
        <dsp:cNvSpPr/>
      </dsp:nvSpPr>
      <dsp:spPr>
        <a:xfrm>
          <a:off x="0" y="4611648"/>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29CAF3-FB28-9F4E-B640-6D2C353BBA1A}">
      <dsp:nvSpPr>
        <dsp:cNvPr id="0" name=""/>
        <dsp:cNvSpPr/>
      </dsp:nvSpPr>
      <dsp:spPr>
        <a:xfrm>
          <a:off x="0" y="4611648"/>
          <a:ext cx="6900512" cy="92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830" tIns="163830" rIns="163830" bIns="163830" numCol="1" spcCol="1270" anchor="t" anchorCtr="0">
          <a:noAutofit/>
        </a:bodyPr>
        <a:lstStyle/>
        <a:p>
          <a:pPr marL="0" lvl="0" indent="0" algn="l" defTabSz="1911350">
            <a:lnSpc>
              <a:spcPct val="90000"/>
            </a:lnSpc>
            <a:spcBef>
              <a:spcPct val="0"/>
            </a:spcBef>
            <a:spcAft>
              <a:spcPct val="35000"/>
            </a:spcAft>
            <a:buNone/>
          </a:pPr>
          <a:r>
            <a:rPr lang="en-US" sz="4300" b="1" i="0" kern="1200" dirty="0">
              <a:hlinkClick xmlns:r="http://schemas.openxmlformats.org/officeDocument/2006/relationships" r:id="rId6"/>
            </a:rPr>
            <a:t>Health Promotion &amp; Management</a:t>
          </a:r>
          <a:endParaRPr lang="en-US" sz="4300" kern="1200" dirty="0"/>
        </a:p>
      </dsp:txBody>
      <dsp:txXfrm>
        <a:off x="0" y="4611648"/>
        <a:ext cx="6900512" cy="9217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94ED5B-93ED-EC47-ADC5-525F510CEFAE}" type="datetimeFigureOut">
              <a:rPr lang="en-US" smtClean="0"/>
              <a:t>11/24/20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B51FE7-52B5-BA47-A1D7-E360C8CACB90}" type="slidenum">
              <a:rPr lang="en-US" smtClean="0"/>
              <a:t>‹#›</a:t>
            </a:fld>
            <a:endParaRPr lang="en-US"/>
          </a:p>
        </p:txBody>
      </p:sp>
    </p:spTree>
    <p:extLst>
      <p:ext uri="{BB962C8B-B14F-4D97-AF65-F5344CB8AC3E}">
        <p14:creationId xmlns:p14="http://schemas.microsoft.com/office/powerpoint/2010/main" val="3072468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my Community Resource Project I've done HA which is a community center organization stretching between Washington and Hancock County.</a:t>
            </a:r>
          </a:p>
        </p:txBody>
      </p:sp>
      <p:sp>
        <p:nvSpPr>
          <p:cNvPr id="4" name="Slide Number Placeholder 3"/>
          <p:cNvSpPr>
            <a:spLocks noGrp="1"/>
          </p:cNvSpPr>
          <p:nvPr>
            <p:ph type="sldNum" sz="quarter" idx="5"/>
          </p:nvPr>
        </p:nvSpPr>
        <p:spPr/>
        <p:txBody>
          <a:bodyPr/>
          <a:lstStyle/>
          <a:p>
            <a:fld id="{E0B51FE7-52B5-BA47-A1D7-E360C8CACB90}" type="slidenum">
              <a:rPr lang="en-US" smtClean="0"/>
              <a:t>1</a:t>
            </a:fld>
            <a:endParaRPr lang="en-US"/>
          </a:p>
        </p:txBody>
      </p:sp>
    </p:spTree>
    <p:extLst>
      <p:ext uri="{BB962C8B-B14F-4D97-AF65-F5344CB8AC3E}">
        <p14:creationId xmlns:p14="http://schemas.microsoft.com/office/powerpoint/2010/main" val="9390663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B51FE7-52B5-BA47-A1D7-E360C8CACB90}" type="slidenum">
              <a:rPr lang="en-US" smtClean="0"/>
              <a:t>2</a:t>
            </a:fld>
            <a:endParaRPr lang="en-US"/>
          </a:p>
        </p:txBody>
      </p:sp>
    </p:spTree>
    <p:extLst>
      <p:ext uri="{BB962C8B-B14F-4D97-AF65-F5344CB8AC3E}">
        <p14:creationId xmlns:p14="http://schemas.microsoft.com/office/powerpoint/2010/main" val="323964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scope of work really details Healthy Acadia’s all age focus. Each of these topics is a hotlink, if you want to follow it for more information. With such diverse offerings the employment positions are wide and unique at HA. There are a lot of community outreach positions, educational positions, health coordinators and several positions in recovery support services. As a student more focused on youth, I interviewed their Youth Engagement Coordinator</a:t>
            </a:r>
          </a:p>
        </p:txBody>
      </p:sp>
      <p:sp>
        <p:nvSpPr>
          <p:cNvPr id="4" name="Slide Number Placeholder 3"/>
          <p:cNvSpPr>
            <a:spLocks noGrp="1"/>
          </p:cNvSpPr>
          <p:nvPr>
            <p:ph type="sldNum" sz="quarter" idx="5"/>
          </p:nvPr>
        </p:nvSpPr>
        <p:spPr/>
        <p:txBody>
          <a:bodyPr/>
          <a:lstStyle/>
          <a:p>
            <a:fld id="{E0B51FE7-52B5-BA47-A1D7-E360C8CACB90}" type="slidenum">
              <a:rPr lang="en-US" smtClean="0"/>
              <a:t>3</a:t>
            </a:fld>
            <a:endParaRPr lang="en-US"/>
          </a:p>
        </p:txBody>
      </p:sp>
    </p:spTree>
    <p:extLst>
      <p:ext uri="{BB962C8B-B14F-4D97-AF65-F5344CB8AC3E}">
        <p14:creationId xmlns:p14="http://schemas.microsoft.com/office/powerpoint/2010/main" val="28558190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11/24/20</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455424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17802248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41814999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51876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81869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3337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44896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130788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228491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57394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11/24/20</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4015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11/24/20</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04304976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hyperlink" Target="https://www.healthyacadia.org/sb-deyat" TargetMode="Externa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8B722DFC-4BAB-4D1C-9FAE-0141A4DC9440}"/>
              </a:ext>
            </a:extLst>
          </p:cNvPr>
          <p:cNvPicPr>
            <a:picLocks noChangeAspect="1"/>
          </p:cNvPicPr>
          <p:nvPr/>
        </p:nvPicPr>
        <p:blipFill rotWithShape="1">
          <a:blip r:embed="rId5">
            <a:alphaModFix/>
          </a:blip>
          <a:srcRect t="2149" r="-1" b="-1"/>
          <a:stretch/>
        </p:blipFill>
        <p:spPr>
          <a:xfrm>
            <a:off x="20" y="10"/>
            <a:ext cx="12188930" cy="6857990"/>
          </a:xfrm>
          <a:prstGeom prst="rect">
            <a:avLst/>
          </a:prstGeom>
        </p:spPr>
      </p:pic>
      <p:sp>
        <p:nvSpPr>
          <p:cNvPr id="14" name="Rectangle 13">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DF8162-5E7A-9447-98B0-AC0008EE2BC8}"/>
              </a:ext>
            </a:extLst>
          </p:cNvPr>
          <p:cNvSpPr>
            <a:spLocks noGrp="1"/>
          </p:cNvSpPr>
          <p:nvPr>
            <p:ph type="ctrTitle"/>
          </p:nvPr>
        </p:nvSpPr>
        <p:spPr>
          <a:xfrm>
            <a:off x="1524000" y="1122363"/>
            <a:ext cx="9144000" cy="3063240"/>
          </a:xfrm>
        </p:spPr>
        <p:txBody>
          <a:bodyPr>
            <a:normAutofit/>
          </a:bodyPr>
          <a:lstStyle/>
          <a:p>
            <a:pPr algn="ctr"/>
            <a:r>
              <a:rPr lang="en-US" sz="10800" dirty="0">
                <a:solidFill>
                  <a:schemeClr val="bg1"/>
                </a:solidFill>
              </a:rPr>
              <a:t>Healthy Acadia</a:t>
            </a:r>
          </a:p>
        </p:txBody>
      </p:sp>
      <p:sp>
        <p:nvSpPr>
          <p:cNvPr id="3" name="Subtitle 2">
            <a:extLst>
              <a:ext uri="{FF2B5EF4-FFF2-40B4-BE49-F238E27FC236}">
                <a16:creationId xmlns:a16="http://schemas.microsoft.com/office/drawing/2014/main" id="{E796151E-136E-334F-96B8-B290AF3BEF86}"/>
              </a:ext>
            </a:extLst>
          </p:cNvPr>
          <p:cNvSpPr>
            <a:spLocks noGrp="1"/>
          </p:cNvSpPr>
          <p:nvPr>
            <p:ph type="subTitle" idx="1"/>
          </p:nvPr>
        </p:nvSpPr>
        <p:spPr>
          <a:xfrm>
            <a:off x="1527048" y="4599432"/>
            <a:ext cx="9144000" cy="1536192"/>
          </a:xfrm>
        </p:spPr>
        <p:txBody>
          <a:bodyPr>
            <a:normAutofit/>
          </a:bodyPr>
          <a:lstStyle/>
          <a:p>
            <a:pPr algn="ctr">
              <a:lnSpc>
                <a:spcPct val="100000"/>
              </a:lnSpc>
            </a:pPr>
            <a:r>
              <a:rPr lang="en-US" sz="2500" dirty="0">
                <a:solidFill>
                  <a:schemeClr val="bg1"/>
                </a:solidFill>
              </a:rPr>
              <a:t>Savannah </a:t>
            </a:r>
            <a:r>
              <a:rPr lang="en-US" sz="2500" dirty="0" err="1">
                <a:solidFill>
                  <a:schemeClr val="bg1"/>
                </a:solidFill>
              </a:rPr>
              <a:t>Steiger</a:t>
            </a:r>
            <a:endParaRPr lang="en-US" sz="2500" dirty="0">
              <a:solidFill>
                <a:schemeClr val="bg1"/>
              </a:solidFill>
            </a:endParaRPr>
          </a:p>
          <a:p>
            <a:pPr algn="ctr">
              <a:lnSpc>
                <a:spcPct val="100000"/>
              </a:lnSpc>
            </a:pPr>
            <a:r>
              <a:rPr lang="en-US" sz="2500" dirty="0">
                <a:solidFill>
                  <a:schemeClr val="bg1"/>
                </a:solidFill>
              </a:rPr>
              <a:t>MHR/PSY216</a:t>
            </a:r>
          </a:p>
          <a:p>
            <a:pPr algn="ctr">
              <a:lnSpc>
                <a:spcPct val="100000"/>
              </a:lnSpc>
            </a:pPr>
            <a:r>
              <a:rPr lang="en-US" sz="2500" dirty="0" err="1">
                <a:solidFill>
                  <a:schemeClr val="bg1"/>
                </a:solidFill>
              </a:rPr>
              <a:t>dr</a:t>
            </a:r>
            <a:r>
              <a:rPr lang="en-US" sz="2500" dirty="0">
                <a:solidFill>
                  <a:schemeClr val="bg1"/>
                </a:solidFill>
              </a:rPr>
              <a:t> </a:t>
            </a:r>
            <a:r>
              <a:rPr lang="en-US" sz="2500" dirty="0" err="1">
                <a:solidFill>
                  <a:schemeClr val="bg1"/>
                </a:solidFill>
              </a:rPr>
              <a:t>lori</a:t>
            </a:r>
            <a:r>
              <a:rPr lang="en-US" sz="2500" dirty="0">
                <a:solidFill>
                  <a:schemeClr val="bg1"/>
                </a:solidFill>
              </a:rPr>
              <a:t> schneiders </a:t>
            </a:r>
          </a:p>
        </p:txBody>
      </p:sp>
      <p:sp>
        <p:nvSpPr>
          <p:cNvPr id="16"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a:extLst>
              <a:ext uri="{FF2B5EF4-FFF2-40B4-BE49-F238E27FC236}">
                <a16:creationId xmlns:a16="http://schemas.microsoft.com/office/drawing/2014/main" id="{89C64E48-ACAC-0044-A3A3-B97E1BE3D8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68768199"/>
      </p:ext>
    </p:extLst>
  </p:cSld>
  <p:clrMapOvr>
    <a:masterClrMapping/>
  </p:clrMapOvr>
  <mc:AlternateContent xmlns:mc="http://schemas.openxmlformats.org/markup-compatibility/2006">
    <mc:Choice xmlns:p14="http://schemas.microsoft.com/office/powerpoint/2010/main" Requires="p14">
      <p:transition spd="slow" p14:dur="2000" advTm="41354"/>
    </mc:Choice>
    <mc:Fallback>
      <p:transition spd="slow" advTm="413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3F9E-E46E-E949-93B7-82B95DC546EE}"/>
              </a:ext>
            </a:extLst>
          </p:cNvPr>
          <p:cNvSpPr>
            <a:spLocks noGrp="1"/>
          </p:cNvSpPr>
          <p:nvPr>
            <p:ph type="title"/>
          </p:nvPr>
        </p:nvSpPr>
        <p:spPr/>
        <p:txBody>
          <a:bodyPr/>
          <a:lstStyle/>
          <a:p>
            <a:r>
              <a:rPr lang="en-US" dirty="0"/>
              <a:t>Vision, Mission, Service Area</a:t>
            </a:r>
          </a:p>
        </p:txBody>
      </p:sp>
      <p:sp>
        <p:nvSpPr>
          <p:cNvPr id="3" name="Content Placeholder 2">
            <a:extLst>
              <a:ext uri="{FF2B5EF4-FFF2-40B4-BE49-F238E27FC236}">
                <a16:creationId xmlns:a16="http://schemas.microsoft.com/office/drawing/2014/main" id="{08D4A2F3-A33E-4D4A-8141-BB8CAE3AE9C5}"/>
              </a:ext>
            </a:extLst>
          </p:cNvPr>
          <p:cNvSpPr>
            <a:spLocks noGrp="1"/>
          </p:cNvSpPr>
          <p:nvPr>
            <p:ph idx="1"/>
          </p:nvPr>
        </p:nvSpPr>
        <p:spPr/>
        <p:txBody>
          <a:bodyPr>
            <a:normAutofit fontScale="92500" lnSpcReduction="20000"/>
          </a:bodyPr>
          <a:lstStyle/>
          <a:p>
            <a:r>
              <a:rPr lang="en-US" sz="4000" dirty="0"/>
              <a:t>We envision vibrant communities where people thrive and healthful resources are easily accessible.</a:t>
            </a:r>
          </a:p>
          <a:p>
            <a:r>
              <a:rPr lang="en-US" sz="4000" dirty="0"/>
              <a:t>We empower people and organizations as we build healthy communities together.</a:t>
            </a:r>
          </a:p>
          <a:p>
            <a:r>
              <a:rPr lang="en-US" sz="4000" dirty="0"/>
              <a:t>We serve Washington and Hancock counties, and we provide additional community health support and leadership across Maine. </a:t>
            </a:r>
          </a:p>
          <a:p>
            <a:r>
              <a:rPr lang="en-US" sz="4000" dirty="0"/>
              <a:t>Offices in Ellsworth(2), Machias, and Calais </a:t>
            </a:r>
            <a:br>
              <a:rPr lang="en-US" sz="4000" dirty="0"/>
            </a:br>
            <a:endParaRPr lang="en-US" sz="4000" dirty="0"/>
          </a:p>
          <a:p>
            <a:endParaRPr lang="en-US" dirty="0"/>
          </a:p>
        </p:txBody>
      </p:sp>
      <p:sp>
        <p:nvSpPr>
          <p:cNvPr id="4" name="Rounded Rectangle 3">
            <a:extLst>
              <a:ext uri="{FF2B5EF4-FFF2-40B4-BE49-F238E27FC236}">
                <a16:creationId xmlns:a16="http://schemas.microsoft.com/office/drawing/2014/main" id="{C7B15BD4-ED8B-5D48-A443-0842934CE716}"/>
              </a:ext>
            </a:extLst>
          </p:cNvPr>
          <p:cNvSpPr/>
          <p:nvPr/>
        </p:nvSpPr>
        <p:spPr>
          <a:xfrm>
            <a:off x="6781800" y="4602480"/>
            <a:ext cx="4389120" cy="1874520"/>
          </a:xfrm>
          <a:prstGeom prst="roundRect">
            <a:avLst/>
          </a:prstGeom>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b="1" dirty="0"/>
              <a:t>121 Court Street</a:t>
            </a:r>
            <a:br>
              <a:rPr lang="en-US" sz="3200" b="1" dirty="0"/>
            </a:br>
            <a:r>
              <a:rPr lang="en-US" sz="3200" b="1" dirty="0"/>
              <a:t>Machias, Maine</a:t>
            </a:r>
            <a:br>
              <a:rPr lang="en-US" sz="3200" b="1" dirty="0"/>
            </a:br>
            <a:r>
              <a:rPr lang="en-US" sz="3200" b="1" dirty="0"/>
              <a:t>207-255-3741</a:t>
            </a:r>
          </a:p>
        </p:txBody>
      </p:sp>
      <p:pic>
        <p:nvPicPr>
          <p:cNvPr id="6" name="Audio 5">
            <a:hlinkClick r:id="" action="ppaction://media"/>
            <a:extLst>
              <a:ext uri="{FF2B5EF4-FFF2-40B4-BE49-F238E27FC236}">
                <a16:creationId xmlns:a16="http://schemas.microsoft.com/office/drawing/2014/main" id="{64736826-4CC5-3F43-8AC6-08244C615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02997713"/>
      </p:ext>
    </p:extLst>
  </p:cSld>
  <p:clrMapOvr>
    <a:masterClrMapping/>
  </p:clrMapOvr>
  <mc:AlternateContent xmlns:mc="http://schemas.openxmlformats.org/markup-compatibility/2006">
    <mc:Choice xmlns:p14="http://schemas.microsoft.com/office/powerpoint/2010/main" Requires="p14">
      <p:transition spd="slow" p14:dur="2000" advTm="58441"/>
    </mc:Choice>
    <mc:Fallback>
      <p:transition spd="slow" advTm="58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37D0DB-72E1-A34E-8B7D-38B31F5E0C53}"/>
              </a:ext>
            </a:extLst>
          </p:cNvPr>
          <p:cNvSpPr>
            <a:spLocks noGrp="1"/>
          </p:cNvSpPr>
          <p:nvPr>
            <p:ph type="title"/>
          </p:nvPr>
        </p:nvSpPr>
        <p:spPr>
          <a:xfrm>
            <a:off x="635000" y="640823"/>
            <a:ext cx="3418659" cy="5583148"/>
          </a:xfrm>
        </p:spPr>
        <p:txBody>
          <a:bodyPr anchor="ctr">
            <a:normAutofit/>
          </a:bodyPr>
          <a:lstStyle/>
          <a:p>
            <a:r>
              <a:rPr lang="en-US" sz="6000" dirty="0"/>
              <a:t>Scope of work </a:t>
            </a:r>
          </a:p>
        </p:txBody>
      </p:sp>
      <p:sp>
        <p:nvSpPr>
          <p:cNvPr id="11"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1557877"/>
            <a:ext cx="18288" cy="3749040"/>
          </a:xfrm>
          <a:custGeom>
            <a:avLst/>
            <a:gdLst>
              <a:gd name="connsiteX0" fmla="*/ 0 w 18288"/>
              <a:gd name="connsiteY0" fmla="*/ 0 h 3749040"/>
              <a:gd name="connsiteX1" fmla="*/ 18288 w 18288"/>
              <a:gd name="connsiteY1" fmla="*/ 0 h 3749040"/>
              <a:gd name="connsiteX2" fmla="*/ 18288 w 18288"/>
              <a:gd name="connsiteY2" fmla="*/ 662330 h 3749040"/>
              <a:gd name="connsiteX3" fmla="*/ 18288 w 18288"/>
              <a:gd name="connsiteY3" fmla="*/ 1174699 h 3749040"/>
              <a:gd name="connsiteX4" fmla="*/ 18288 w 18288"/>
              <a:gd name="connsiteY4" fmla="*/ 1724558 h 3749040"/>
              <a:gd name="connsiteX5" fmla="*/ 18288 w 18288"/>
              <a:gd name="connsiteY5" fmla="*/ 2424379 h 3749040"/>
              <a:gd name="connsiteX6" fmla="*/ 18288 w 18288"/>
              <a:gd name="connsiteY6" fmla="*/ 3049219 h 3749040"/>
              <a:gd name="connsiteX7" fmla="*/ 18288 w 18288"/>
              <a:gd name="connsiteY7" fmla="*/ 3749040 h 3749040"/>
              <a:gd name="connsiteX8" fmla="*/ 0 w 18288"/>
              <a:gd name="connsiteY8" fmla="*/ 3749040 h 3749040"/>
              <a:gd name="connsiteX9" fmla="*/ 0 w 18288"/>
              <a:gd name="connsiteY9" fmla="*/ 3236671 h 3749040"/>
              <a:gd name="connsiteX10" fmla="*/ 0 w 18288"/>
              <a:gd name="connsiteY10" fmla="*/ 2536850 h 3749040"/>
              <a:gd name="connsiteX11" fmla="*/ 0 w 18288"/>
              <a:gd name="connsiteY11" fmla="*/ 1874520 h 3749040"/>
              <a:gd name="connsiteX12" fmla="*/ 0 w 18288"/>
              <a:gd name="connsiteY12" fmla="*/ 1362151 h 3749040"/>
              <a:gd name="connsiteX13" fmla="*/ 0 w 18288"/>
              <a:gd name="connsiteY13" fmla="*/ 774802 h 3749040"/>
              <a:gd name="connsiteX14" fmla="*/ 0 w 18288"/>
              <a:gd name="connsiteY14" fmla="*/ 0 h 37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88" h="3749040" fill="none" extrusionOk="0">
                <a:moveTo>
                  <a:pt x="0" y="0"/>
                </a:moveTo>
                <a:cubicBezTo>
                  <a:pt x="8690" y="407"/>
                  <a:pt x="14141" y="154"/>
                  <a:pt x="18288" y="0"/>
                </a:cubicBezTo>
                <a:cubicBezTo>
                  <a:pt x="34838" y="143586"/>
                  <a:pt x="-11860" y="333097"/>
                  <a:pt x="18288" y="662330"/>
                </a:cubicBezTo>
                <a:cubicBezTo>
                  <a:pt x="48436" y="991563"/>
                  <a:pt x="32813" y="1046681"/>
                  <a:pt x="18288" y="1174699"/>
                </a:cubicBezTo>
                <a:cubicBezTo>
                  <a:pt x="3763" y="1302717"/>
                  <a:pt x="40974" y="1467838"/>
                  <a:pt x="18288" y="1724558"/>
                </a:cubicBezTo>
                <a:cubicBezTo>
                  <a:pt x="-4398" y="1981278"/>
                  <a:pt x="36650" y="2215729"/>
                  <a:pt x="18288" y="2424379"/>
                </a:cubicBezTo>
                <a:cubicBezTo>
                  <a:pt x="-74" y="2633029"/>
                  <a:pt x="-9881" y="2874703"/>
                  <a:pt x="18288" y="3049219"/>
                </a:cubicBezTo>
                <a:cubicBezTo>
                  <a:pt x="46457" y="3223735"/>
                  <a:pt x="4078" y="3453850"/>
                  <a:pt x="18288" y="3749040"/>
                </a:cubicBezTo>
                <a:cubicBezTo>
                  <a:pt x="14465" y="3749751"/>
                  <a:pt x="7675" y="3748271"/>
                  <a:pt x="0" y="3749040"/>
                </a:cubicBezTo>
                <a:cubicBezTo>
                  <a:pt x="19669" y="3507959"/>
                  <a:pt x="-9883" y="3339386"/>
                  <a:pt x="0" y="3236671"/>
                </a:cubicBezTo>
                <a:cubicBezTo>
                  <a:pt x="9883" y="3133956"/>
                  <a:pt x="26871" y="2857214"/>
                  <a:pt x="0" y="2536850"/>
                </a:cubicBezTo>
                <a:cubicBezTo>
                  <a:pt x="-26871" y="2216486"/>
                  <a:pt x="4790" y="2156616"/>
                  <a:pt x="0" y="1874520"/>
                </a:cubicBezTo>
                <a:cubicBezTo>
                  <a:pt x="-4790" y="1592424"/>
                  <a:pt x="-3117" y="1558688"/>
                  <a:pt x="0" y="1362151"/>
                </a:cubicBezTo>
                <a:cubicBezTo>
                  <a:pt x="3117" y="1165614"/>
                  <a:pt x="16802" y="1045125"/>
                  <a:pt x="0" y="774802"/>
                </a:cubicBezTo>
                <a:cubicBezTo>
                  <a:pt x="-16802" y="504479"/>
                  <a:pt x="-29640" y="377701"/>
                  <a:pt x="0" y="0"/>
                </a:cubicBezTo>
                <a:close/>
              </a:path>
              <a:path w="18288" h="3749040" stroke="0" extrusionOk="0">
                <a:moveTo>
                  <a:pt x="0" y="0"/>
                </a:moveTo>
                <a:cubicBezTo>
                  <a:pt x="5341" y="9"/>
                  <a:pt x="11148" y="-611"/>
                  <a:pt x="18288" y="0"/>
                </a:cubicBezTo>
                <a:cubicBezTo>
                  <a:pt x="33352" y="227288"/>
                  <a:pt x="30894" y="278824"/>
                  <a:pt x="18288" y="512369"/>
                </a:cubicBezTo>
                <a:cubicBezTo>
                  <a:pt x="5682" y="745914"/>
                  <a:pt x="53060" y="998220"/>
                  <a:pt x="18288" y="1212190"/>
                </a:cubicBezTo>
                <a:cubicBezTo>
                  <a:pt x="-16484" y="1426160"/>
                  <a:pt x="35474" y="1585099"/>
                  <a:pt x="18288" y="1837030"/>
                </a:cubicBezTo>
                <a:cubicBezTo>
                  <a:pt x="1102" y="2088961"/>
                  <a:pt x="16704" y="2251948"/>
                  <a:pt x="18288" y="2386889"/>
                </a:cubicBezTo>
                <a:cubicBezTo>
                  <a:pt x="19872" y="2521830"/>
                  <a:pt x="5902" y="2679005"/>
                  <a:pt x="18288" y="2936748"/>
                </a:cubicBezTo>
                <a:cubicBezTo>
                  <a:pt x="30674" y="3194491"/>
                  <a:pt x="13809" y="3416052"/>
                  <a:pt x="18288" y="3749040"/>
                </a:cubicBezTo>
                <a:cubicBezTo>
                  <a:pt x="9729" y="3749861"/>
                  <a:pt x="3965" y="3749683"/>
                  <a:pt x="0" y="3749040"/>
                </a:cubicBezTo>
                <a:cubicBezTo>
                  <a:pt x="-10152" y="3632102"/>
                  <a:pt x="-5013" y="3340136"/>
                  <a:pt x="0" y="3236671"/>
                </a:cubicBezTo>
                <a:cubicBezTo>
                  <a:pt x="5013" y="3133206"/>
                  <a:pt x="-27249" y="2814766"/>
                  <a:pt x="0" y="2649322"/>
                </a:cubicBezTo>
                <a:cubicBezTo>
                  <a:pt x="27249" y="2483878"/>
                  <a:pt x="8506" y="2308131"/>
                  <a:pt x="0" y="2061972"/>
                </a:cubicBezTo>
                <a:cubicBezTo>
                  <a:pt x="-8506" y="1815813"/>
                  <a:pt x="-14267" y="1574470"/>
                  <a:pt x="0" y="1399642"/>
                </a:cubicBezTo>
                <a:cubicBezTo>
                  <a:pt x="14267" y="1224814"/>
                  <a:pt x="-24839" y="1011862"/>
                  <a:pt x="0" y="812292"/>
                </a:cubicBezTo>
                <a:cubicBezTo>
                  <a:pt x="24839" y="612722"/>
                  <a:pt x="20220" y="372179"/>
                  <a:pt x="0" y="0"/>
                </a:cubicBezTo>
                <a:close/>
              </a:path>
            </a:pathLst>
          </a:custGeom>
          <a:solidFill>
            <a:srgbClr val="E72941"/>
          </a:solidFill>
          <a:ln w="34925">
            <a:solidFill>
              <a:srgbClr val="E7294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801E10A2-85E9-437D-86F5-9B232FA9D017}"/>
              </a:ext>
            </a:extLst>
          </p:cNvPr>
          <p:cNvGraphicFramePr>
            <a:graphicFrameLocks noGrp="1"/>
          </p:cNvGraphicFramePr>
          <p:nvPr>
            <p:ph idx="1"/>
            <p:extLst>
              <p:ext uri="{D42A27DB-BD31-4B8C-83A1-F6EECF244321}">
                <p14:modId xmlns:p14="http://schemas.microsoft.com/office/powerpoint/2010/main" val="244700877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a:extLst>
              <a:ext uri="{FF2B5EF4-FFF2-40B4-BE49-F238E27FC236}">
                <a16:creationId xmlns:a16="http://schemas.microsoft.com/office/drawing/2014/main" id="{04CC9318-A781-924B-9D42-899A521CECE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6581592"/>
      </p:ext>
    </p:extLst>
  </p:cSld>
  <p:clrMapOvr>
    <a:masterClrMapping/>
  </p:clrMapOvr>
  <mc:AlternateContent xmlns:mc="http://schemas.openxmlformats.org/markup-compatibility/2006">
    <mc:Choice xmlns:p14="http://schemas.microsoft.com/office/powerpoint/2010/main" Requires="p14">
      <p:transition spd="slow" p14:dur="2000" advTm="234999"/>
    </mc:Choice>
    <mc:Fallback>
      <p:transition spd="slow" advTm="2349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useBgFill="1">
        <p:nvSpPr>
          <p:cNvPr id="73" name="Rectangle 7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093" y="2563839"/>
            <a:ext cx="3931920" cy="27432"/>
          </a:xfrm>
          <a:custGeom>
            <a:avLst/>
            <a:gdLst>
              <a:gd name="connsiteX0" fmla="*/ 0 w 3931920"/>
              <a:gd name="connsiteY0" fmla="*/ 0 h 27432"/>
              <a:gd name="connsiteX1" fmla="*/ 733958 w 3931920"/>
              <a:gd name="connsiteY1" fmla="*/ 0 h 27432"/>
              <a:gd name="connsiteX2" fmla="*/ 1428598 w 3931920"/>
              <a:gd name="connsiteY2" fmla="*/ 0 h 27432"/>
              <a:gd name="connsiteX3" fmla="*/ 2123237 w 3931920"/>
              <a:gd name="connsiteY3" fmla="*/ 0 h 27432"/>
              <a:gd name="connsiteX4" fmla="*/ 2660599 w 3931920"/>
              <a:gd name="connsiteY4" fmla="*/ 0 h 27432"/>
              <a:gd name="connsiteX5" fmla="*/ 3237281 w 3931920"/>
              <a:gd name="connsiteY5" fmla="*/ 0 h 27432"/>
              <a:gd name="connsiteX6" fmla="*/ 3931920 w 3931920"/>
              <a:gd name="connsiteY6" fmla="*/ 0 h 27432"/>
              <a:gd name="connsiteX7" fmla="*/ 3931920 w 3931920"/>
              <a:gd name="connsiteY7" fmla="*/ 27432 h 27432"/>
              <a:gd name="connsiteX8" fmla="*/ 3276600 w 3931920"/>
              <a:gd name="connsiteY8" fmla="*/ 27432 h 27432"/>
              <a:gd name="connsiteX9" fmla="*/ 2739238 w 3931920"/>
              <a:gd name="connsiteY9" fmla="*/ 27432 h 27432"/>
              <a:gd name="connsiteX10" fmla="*/ 2201875 w 3931920"/>
              <a:gd name="connsiteY10" fmla="*/ 27432 h 27432"/>
              <a:gd name="connsiteX11" fmla="*/ 1507236 w 3931920"/>
              <a:gd name="connsiteY11" fmla="*/ 27432 h 27432"/>
              <a:gd name="connsiteX12" fmla="*/ 930554 w 3931920"/>
              <a:gd name="connsiteY12" fmla="*/ 27432 h 27432"/>
              <a:gd name="connsiteX13" fmla="*/ 0 w 3931920"/>
              <a:gd name="connsiteY13" fmla="*/ 27432 h 27432"/>
              <a:gd name="connsiteX14" fmla="*/ 0 w 3931920"/>
              <a:gd name="connsiteY14"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31920" h="27432" fill="none" extrusionOk="0">
                <a:moveTo>
                  <a:pt x="0" y="0"/>
                </a:moveTo>
                <a:cubicBezTo>
                  <a:pt x="245351" y="16874"/>
                  <a:pt x="509174" y="13736"/>
                  <a:pt x="733958" y="0"/>
                </a:cubicBezTo>
                <a:cubicBezTo>
                  <a:pt x="958742" y="-13736"/>
                  <a:pt x="1245406" y="-17215"/>
                  <a:pt x="1428598" y="0"/>
                </a:cubicBezTo>
                <a:cubicBezTo>
                  <a:pt x="1611790" y="17215"/>
                  <a:pt x="1930525" y="20562"/>
                  <a:pt x="2123237" y="0"/>
                </a:cubicBezTo>
                <a:cubicBezTo>
                  <a:pt x="2315949" y="-20562"/>
                  <a:pt x="2485508" y="11332"/>
                  <a:pt x="2660599" y="0"/>
                </a:cubicBezTo>
                <a:cubicBezTo>
                  <a:pt x="2835690" y="-11332"/>
                  <a:pt x="3075198" y="-14809"/>
                  <a:pt x="3237281" y="0"/>
                </a:cubicBezTo>
                <a:cubicBezTo>
                  <a:pt x="3399364" y="14809"/>
                  <a:pt x="3745084" y="-4992"/>
                  <a:pt x="3931920" y="0"/>
                </a:cubicBezTo>
                <a:cubicBezTo>
                  <a:pt x="3930963" y="8431"/>
                  <a:pt x="3931571" y="14612"/>
                  <a:pt x="3931920" y="27432"/>
                </a:cubicBezTo>
                <a:cubicBezTo>
                  <a:pt x="3765435" y="40792"/>
                  <a:pt x="3452398" y="38703"/>
                  <a:pt x="3276600" y="27432"/>
                </a:cubicBezTo>
                <a:cubicBezTo>
                  <a:pt x="3100802" y="16161"/>
                  <a:pt x="2914889" y="26998"/>
                  <a:pt x="2739238" y="27432"/>
                </a:cubicBezTo>
                <a:cubicBezTo>
                  <a:pt x="2563587" y="27866"/>
                  <a:pt x="2395484" y="39154"/>
                  <a:pt x="2201875" y="27432"/>
                </a:cubicBezTo>
                <a:cubicBezTo>
                  <a:pt x="2008266" y="15710"/>
                  <a:pt x="1781367" y="4899"/>
                  <a:pt x="1507236" y="27432"/>
                </a:cubicBezTo>
                <a:cubicBezTo>
                  <a:pt x="1233105" y="49965"/>
                  <a:pt x="1075495" y="47542"/>
                  <a:pt x="930554" y="27432"/>
                </a:cubicBezTo>
                <a:cubicBezTo>
                  <a:pt x="785613" y="7322"/>
                  <a:pt x="268930" y="30433"/>
                  <a:pt x="0" y="27432"/>
                </a:cubicBezTo>
                <a:cubicBezTo>
                  <a:pt x="226" y="18208"/>
                  <a:pt x="-648" y="12891"/>
                  <a:pt x="0" y="0"/>
                </a:cubicBezTo>
                <a:close/>
              </a:path>
              <a:path w="3931920" h="27432" stroke="0" extrusionOk="0">
                <a:moveTo>
                  <a:pt x="0" y="0"/>
                </a:moveTo>
                <a:cubicBezTo>
                  <a:pt x="278269" y="4786"/>
                  <a:pt x="349028" y="-10422"/>
                  <a:pt x="616001" y="0"/>
                </a:cubicBezTo>
                <a:cubicBezTo>
                  <a:pt x="882974" y="10422"/>
                  <a:pt x="931617" y="-15515"/>
                  <a:pt x="1153363" y="0"/>
                </a:cubicBezTo>
                <a:cubicBezTo>
                  <a:pt x="1375109" y="15515"/>
                  <a:pt x="1704089" y="-3631"/>
                  <a:pt x="1887322" y="0"/>
                </a:cubicBezTo>
                <a:cubicBezTo>
                  <a:pt x="2070555" y="3631"/>
                  <a:pt x="2344155" y="2213"/>
                  <a:pt x="2503322" y="0"/>
                </a:cubicBezTo>
                <a:cubicBezTo>
                  <a:pt x="2662489" y="-2213"/>
                  <a:pt x="2976859" y="26691"/>
                  <a:pt x="3119323" y="0"/>
                </a:cubicBezTo>
                <a:cubicBezTo>
                  <a:pt x="3261787" y="-26691"/>
                  <a:pt x="3588171" y="-28651"/>
                  <a:pt x="3931920" y="0"/>
                </a:cubicBezTo>
                <a:cubicBezTo>
                  <a:pt x="3930565" y="9524"/>
                  <a:pt x="3930718" y="13975"/>
                  <a:pt x="3931920" y="27432"/>
                </a:cubicBezTo>
                <a:cubicBezTo>
                  <a:pt x="3664329" y="4021"/>
                  <a:pt x="3437686" y="14511"/>
                  <a:pt x="3276600" y="27432"/>
                </a:cubicBezTo>
                <a:cubicBezTo>
                  <a:pt x="3115514" y="40353"/>
                  <a:pt x="2913592" y="48967"/>
                  <a:pt x="2739238" y="27432"/>
                </a:cubicBezTo>
                <a:cubicBezTo>
                  <a:pt x="2564884" y="5897"/>
                  <a:pt x="2294049" y="39820"/>
                  <a:pt x="2083918" y="27432"/>
                </a:cubicBezTo>
                <a:cubicBezTo>
                  <a:pt x="1873787" y="15044"/>
                  <a:pt x="1718903" y="21388"/>
                  <a:pt x="1428598" y="27432"/>
                </a:cubicBezTo>
                <a:cubicBezTo>
                  <a:pt x="1138293" y="33476"/>
                  <a:pt x="952209" y="50441"/>
                  <a:pt x="812597" y="27432"/>
                </a:cubicBezTo>
                <a:cubicBezTo>
                  <a:pt x="672985" y="4423"/>
                  <a:pt x="305800" y="28240"/>
                  <a:pt x="0" y="27432"/>
                </a:cubicBezTo>
                <a:cubicBezTo>
                  <a:pt x="-800" y="16780"/>
                  <a:pt x="-583" y="12910"/>
                  <a:pt x="0" y="0"/>
                </a:cubicBezTo>
                <a:close/>
              </a:path>
            </a:pathLst>
          </a:custGeom>
          <a:solidFill>
            <a:srgbClr val="E72941"/>
          </a:solidFill>
          <a:ln w="38100" cap="rnd">
            <a:solidFill>
              <a:srgbClr val="E7294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3278A1-EFBE-9947-ABE7-09DC83D5B4EC}"/>
              </a:ext>
            </a:extLst>
          </p:cNvPr>
          <p:cNvSpPr>
            <a:spLocks noGrp="1"/>
          </p:cNvSpPr>
          <p:nvPr>
            <p:ph type="body" sz="half" idx="2"/>
          </p:nvPr>
        </p:nvSpPr>
        <p:spPr>
          <a:xfrm>
            <a:off x="640080" y="441434"/>
            <a:ext cx="4185231" cy="5752134"/>
          </a:xfrm>
        </p:spPr>
        <p:txBody>
          <a:bodyPr vert="horz" lIns="91440" tIns="45720" rIns="91440" bIns="45720" rtlCol="0">
            <a:normAutofit fontScale="92500"/>
          </a:bodyPr>
          <a:lstStyle/>
          <a:p>
            <a:r>
              <a:rPr lang="en-US" i="1" dirty="0"/>
              <a:t>“I hear and see our youth in Maine. I once was one of them. They are observant, smart, resilient, and determined. </a:t>
            </a:r>
          </a:p>
          <a:p>
            <a:r>
              <a:rPr lang="en-US" i="1" dirty="0"/>
              <a:t>I am their ally. </a:t>
            </a:r>
          </a:p>
          <a:p>
            <a:r>
              <a:rPr lang="en-US" i="1" dirty="0"/>
              <a:t>I strive to use my power and my voice to support them. I want them to feel powerful, to belong, to feel smart, to feel heard. Youth with power and voice become young adults with power and voice. We need more of them. All of them.”</a:t>
            </a:r>
          </a:p>
          <a:p>
            <a:endParaRPr lang="en-US" dirty="0"/>
          </a:p>
        </p:txBody>
      </p:sp>
      <p:pic>
        <p:nvPicPr>
          <p:cNvPr id="1026" name="Picture 2">
            <a:extLst>
              <a:ext uri="{FF2B5EF4-FFF2-40B4-BE49-F238E27FC236}">
                <a16:creationId xmlns:a16="http://schemas.microsoft.com/office/drawing/2014/main" id="{C9DB573C-C42F-A041-B7B4-100DC43F89DB}"/>
              </a:ext>
            </a:extLst>
          </p:cNvPr>
          <p:cNvPicPr>
            <a:picLocks noGrp="1" noChangeAspect="1" noChangeArrowheads="1"/>
          </p:cNvPicPr>
          <p:nvPr>
            <p:ph type="pic" idx="1"/>
          </p:nvPr>
        </p:nvPicPr>
        <p:blipFill rotWithShape="1">
          <a:blip r:embed="rId4">
            <a:extLst>
              <a:ext uri="{28A0092B-C50C-407E-A947-70E740481C1C}">
                <a14:useLocalDpi xmlns:a14="http://schemas.microsoft.com/office/drawing/2010/main" val="0"/>
              </a:ext>
            </a:extLst>
          </a:blip>
          <a:srcRect l="4274" r="28773" b="-1"/>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E1C9870-20DC-7341-BD5B-2B7B0D448D64}"/>
              </a:ext>
            </a:extLst>
          </p:cNvPr>
          <p:cNvSpPr/>
          <p:nvPr/>
        </p:nvSpPr>
        <p:spPr>
          <a:xfrm>
            <a:off x="498764" y="6265670"/>
            <a:ext cx="5347853" cy="646331"/>
          </a:xfrm>
          <a:prstGeom prst="rect">
            <a:avLst/>
          </a:prstGeom>
        </p:spPr>
        <p:txBody>
          <a:bodyPr wrap="square">
            <a:spAutoFit/>
          </a:bodyPr>
          <a:lstStyle/>
          <a:p>
            <a:r>
              <a:rPr lang="en-US" sz="3600" b="1" dirty="0"/>
              <a:t>Corrie </a:t>
            </a:r>
            <a:r>
              <a:rPr lang="en-US" sz="3600" b="1" dirty="0" err="1"/>
              <a:t>Hunkler</a:t>
            </a:r>
            <a:r>
              <a:rPr lang="en-US" sz="3600" b="1" dirty="0"/>
              <a:t>, LSW</a:t>
            </a:r>
            <a:r>
              <a:rPr lang="en-US" sz="3600" b="1"/>
              <a:t>, Youth </a:t>
            </a:r>
            <a:r>
              <a:rPr lang="en-US" sz="3600" b="1" dirty="0"/>
              <a:t>Action Coordinator</a:t>
            </a:r>
          </a:p>
        </p:txBody>
      </p:sp>
      <p:sp>
        <p:nvSpPr>
          <p:cNvPr id="4" name="TextBox 3">
            <a:extLst>
              <a:ext uri="{FF2B5EF4-FFF2-40B4-BE49-F238E27FC236}">
                <a16:creationId xmlns:a16="http://schemas.microsoft.com/office/drawing/2014/main" id="{B9BE516F-28E7-7849-820C-16654EA4A39A}"/>
              </a:ext>
            </a:extLst>
          </p:cNvPr>
          <p:cNvSpPr txBox="1"/>
          <p:nvPr/>
        </p:nvSpPr>
        <p:spPr>
          <a:xfrm>
            <a:off x="6493790" y="441434"/>
            <a:ext cx="4014061" cy="984885"/>
          </a:xfrm>
          <a:prstGeom prst="rect">
            <a:avLst/>
          </a:prstGeom>
          <a:noFill/>
        </p:spPr>
        <p:txBody>
          <a:bodyPr wrap="square" rtlCol="0">
            <a:spAutoFit/>
          </a:bodyPr>
          <a:lstStyle/>
          <a:p>
            <a:r>
              <a:rPr lang="en-US" sz="4000" b="1" dirty="0">
                <a:hlinkClick r:id="rId5"/>
              </a:rPr>
              <a:t>Downeast Youth Action Team</a:t>
            </a:r>
            <a:endParaRPr lang="en-US" sz="4000" b="1" dirty="0"/>
          </a:p>
          <a:p>
            <a:endParaRPr lang="en-US" dirty="0"/>
          </a:p>
        </p:txBody>
      </p:sp>
      <p:pic>
        <p:nvPicPr>
          <p:cNvPr id="5" name="Audio 4">
            <a:hlinkClick r:id="" action="ppaction://media"/>
            <a:extLst>
              <a:ext uri="{FF2B5EF4-FFF2-40B4-BE49-F238E27FC236}">
                <a16:creationId xmlns:a16="http://schemas.microsoft.com/office/drawing/2014/main" id="{027323B1-E323-E146-89C3-A9F685BE0A1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07104122"/>
      </p:ext>
    </p:extLst>
  </p:cSld>
  <p:clrMapOvr>
    <a:masterClrMapping/>
  </p:clrMapOvr>
  <mc:AlternateContent xmlns:mc="http://schemas.openxmlformats.org/markup-compatibility/2006">
    <mc:Choice xmlns:p14="http://schemas.microsoft.com/office/powerpoint/2010/main" Requires="p14">
      <p:transition spd="slow" p14:dur="2000" advTm="162177"/>
    </mc:Choice>
    <mc:Fallback>
      <p:transition spd="slow" advTm="162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SketchyVTI">
  <a:themeElements>
    <a:clrScheme name="AnalogousFromRegularSeedRightStep">
      <a:dk1>
        <a:srgbClr val="000000"/>
      </a:dk1>
      <a:lt1>
        <a:srgbClr val="FFFFFF"/>
      </a:lt1>
      <a:dk2>
        <a:srgbClr val="412D24"/>
      </a:dk2>
      <a:lt2>
        <a:srgbClr val="E2E8E7"/>
      </a:lt2>
      <a:accent1>
        <a:srgbClr val="E72941"/>
      </a:accent1>
      <a:accent2>
        <a:srgbClr val="D54E17"/>
      </a:accent2>
      <a:accent3>
        <a:srgbClr val="CD9C24"/>
      </a:accent3>
      <a:accent4>
        <a:srgbClr val="9AAD13"/>
      </a:accent4>
      <a:accent5>
        <a:srgbClr val="66B721"/>
      </a:accent5>
      <a:accent6>
        <a:srgbClr val="1CBD15"/>
      </a:accent6>
      <a:hlink>
        <a:srgbClr val="309286"/>
      </a:hlink>
      <a:folHlink>
        <a:srgbClr val="7F7F7F"/>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5783</TotalTime>
  <Words>307</Words>
  <Application>Microsoft Macintosh PowerPoint</Application>
  <PresentationFormat>Widescreen</PresentationFormat>
  <Paragraphs>27</Paragraphs>
  <Slides>4</Slides>
  <Notes>3</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vt:i4>
      </vt:variant>
    </vt:vector>
  </HeadingPairs>
  <TitlesOfParts>
    <vt:vector size="9" baseType="lpstr">
      <vt:lpstr>Arial</vt:lpstr>
      <vt:lpstr>Calibri</vt:lpstr>
      <vt:lpstr>The Hand Bold</vt:lpstr>
      <vt:lpstr>The Serif Hand Black</vt:lpstr>
      <vt:lpstr>SketchyVTI</vt:lpstr>
      <vt:lpstr>Healthy Acadia</vt:lpstr>
      <vt:lpstr>Vision, Mission, Service Area</vt:lpstr>
      <vt:lpstr>Scope of work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Healthy Acadia</dc:title>
  <dc:creator>Savannah J Steiger</dc:creator>
  <cp:lastModifiedBy>Savannah J Steiger</cp:lastModifiedBy>
  <cp:revision>2</cp:revision>
  <dcterms:created xsi:type="dcterms:W3CDTF">2020-11-03T18:16:31Z</dcterms:created>
  <dcterms:modified xsi:type="dcterms:W3CDTF">2020-11-24T14:12:22Z</dcterms:modified>
</cp:coreProperties>
</file>