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4f8c2ebdb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4f8c2ebdb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4f8c2ebdb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4f8c2ebdb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4f8c2ebdb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74f8c2ebdb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4f8c2ebdb_1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74f8c2ebdb_1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4f8c2ebdb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74f8c2ebdb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4f8c2ebdb_1_1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74f8c2ebdb_1_1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10800000">
            <a:off x="7697100" y="-25"/>
            <a:ext cx="962400" cy="34602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10800000">
            <a:off x="5750475" y="-25"/>
            <a:ext cx="1946700" cy="34602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flipH="1" rot="10800000">
            <a:off x="8659500" y="-25"/>
            <a:ext cx="484500" cy="34602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4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25" y="0"/>
            <a:ext cx="35127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307825"/>
            <a:ext cx="26319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011825" y="364950"/>
            <a:ext cx="15765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5636375" y="364950"/>
            <a:ext cx="15765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3" type="body"/>
          </p:nvPr>
        </p:nvSpPr>
        <p:spPr>
          <a:xfrm>
            <a:off x="7260925" y="364950"/>
            <a:ext cx="15765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5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017625" y="307825"/>
            <a:ext cx="23787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6452850" y="307825"/>
            <a:ext cx="23898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88" name="Google Shape;88;p16"/>
          <p:cNvCxnSpPr/>
          <p:nvPr/>
        </p:nvCxnSpPr>
        <p:spPr>
          <a:xfrm>
            <a:off x="372950" y="511683"/>
            <a:ext cx="6423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21825" y="2506879"/>
            <a:ext cx="2651400" cy="193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7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017625" y="307825"/>
            <a:ext cx="23787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6452850" y="307825"/>
            <a:ext cx="23898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TIJTXFmda52yxmBLhTbcxzY0ee98N0wJ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hyperlink" Target="http://drive.google.com/file/d/1kND8TPsj43fb8K9Xu2SJx7FhfdcPmQLZ/view" TargetMode="External"/><Relationship Id="rId5" Type="http://schemas.openxmlformats.org/officeDocument/2006/relationships/image" Target="../media/image7.jpg"/><Relationship Id="rId6" Type="http://schemas.openxmlformats.org/officeDocument/2006/relationships/hyperlink" Target="http://drive.google.com/file/d/1kND8TPsj43fb8K9Xu2SJx7FhfdcPmQLZ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kND8TPsj43fb8K9Xu2SJx7FhfdcPmQLZ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hyperlink" Target="http://drive.google.com/file/d/13KLNp3nAA6ruvJmRCAzHEFrwaytNG25L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HbYXZzY6gf4nbyNKoljN60Q1CeVJUW6k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0OOxd_Y44J2syqIg0omNfyORswX1dK1R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epa7deN4ui766tSUESEIFYQVoi-JRKmo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www.usm.maine.edu" TargetMode="External"/><Relationship Id="rId5" Type="http://schemas.openxmlformats.org/officeDocument/2006/relationships/hyperlink" Target="https://www.bls.gov/ooh/community-and-social-service/school-and-career-counselors.htm" TargetMode="External"/><Relationship Id="rId6" Type="http://schemas.openxmlformats.org/officeDocument/2006/relationships/hyperlink" Target="http://drive.google.com/file/d/1bFVxNc70wj_Xz4ig1DVWb6K37QE_gHyG/view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24475" y="48650"/>
            <a:ext cx="5124300" cy="28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00"/>
                </a:solidFill>
              </a:rPr>
              <a:t>University </a:t>
            </a:r>
            <a:endParaRPr sz="3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00"/>
                </a:solidFill>
              </a:rPr>
              <a:t>         of</a:t>
            </a:r>
            <a:r>
              <a:rPr b="1" lang="en" sz="3800">
                <a:solidFill>
                  <a:srgbClr val="FFFF00"/>
                </a:solidFill>
              </a:rPr>
              <a:t> </a:t>
            </a:r>
            <a:endParaRPr b="1" sz="3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00"/>
                </a:solidFill>
              </a:rPr>
              <a:t>   </a:t>
            </a:r>
            <a:r>
              <a:rPr b="1" lang="en" sz="3800">
                <a:solidFill>
                  <a:srgbClr val="FFFF00"/>
                </a:solidFill>
              </a:rPr>
              <a:t>Southern </a:t>
            </a:r>
            <a:endParaRPr b="1" sz="3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00"/>
                </a:solidFill>
              </a:rPr>
              <a:t>     </a:t>
            </a:r>
            <a:r>
              <a:rPr b="1" lang="en" sz="3800">
                <a:solidFill>
                  <a:srgbClr val="FFFF00"/>
                </a:solidFill>
              </a:rPr>
              <a:t>Maine</a:t>
            </a:r>
            <a:endParaRPr b="1" sz="3800">
              <a:solidFill>
                <a:srgbClr val="FFFF00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 closer look into the Master of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Science in Counseling Degree-School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Counseling Concentration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393025" y="4669275"/>
            <a:ext cx="16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Amy Moe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800" y="583650"/>
            <a:ext cx="5124300" cy="2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 title="166961697188286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0350" y="4669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     The University of Southern Maine has 3 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      Campuses: Portland, Lewiston, &amp; Gorham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25" y="1296525"/>
            <a:ext cx="3501951" cy="37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0025" y="1296525"/>
            <a:ext cx="5331575" cy="18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025" y="3283075"/>
            <a:ext cx="5331574" cy="17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title="1669617245942691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775" y="4809525"/>
            <a:ext cx="153225" cy="1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title="1669617245942691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450400"/>
            <a:ext cx="153225" cy="3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title="1669617245942691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6800" y="4760875"/>
            <a:ext cx="153225" cy="1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1726650" y="0"/>
            <a:ext cx="7247400" cy="182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>
                <a:solidFill>
                  <a:srgbClr val="FFFF00"/>
                </a:solidFill>
              </a:rPr>
              <a:t>The counselor education program holds accreditation from the Council for the Accreditation of Counseling and Related Education Programs (CACREP)</a:t>
            </a:r>
            <a:endParaRPr sz="1500">
              <a:solidFill>
                <a:srgbClr val="FFFF00"/>
              </a:solidFill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754400" y="1532100"/>
            <a:ext cx="4219500" cy="18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~ Depending on the MSC concentration, they offer face-to-face, online, hybrid, blended, or any combination of asynchronous and synchronous course delivery.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726650" y="1896900"/>
            <a:ext cx="3319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~ </a:t>
            </a: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School Counseling Specialty requires 60 total credit hours of coursework: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- 36 credit hours from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Core Courses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- 21 credit hours from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Required              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Concentration Courses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- 3 Elective Courses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665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131350" y="3587075"/>
            <a:ext cx="40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982500" y="4000500"/>
            <a:ext cx="293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948950" y="3587075"/>
            <a:ext cx="3963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~ Applicants must have a cumulative grade point average of 2.5 in a Baccalaureate degree program. No GRE or MAT scores are required.</a:t>
            </a:r>
            <a:endParaRPr b="1" sz="17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0" title="166961826242659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100" y="45197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 amt="60000"/>
          </a:blip>
          <a:srcRect b="0" l="15850" r="15857" t="0"/>
          <a:stretch/>
        </p:blipFill>
        <p:spPr>
          <a:xfrm>
            <a:off x="0" y="0"/>
            <a:ext cx="3512602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type="title"/>
          </p:nvPr>
        </p:nvSpPr>
        <p:spPr>
          <a:xfrm>
            <a:off x="299525" y="317100"/>
            <a:ext cx="2971500" cy="43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00"/>
                </a:solidFill>
              </a:rPr>
              <a:t>Application 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00"/>
                </a:solidFill>
              </a:rPr>
              <a:t>Information</a:t>
            </a:r>
            <a:r>
              <a:rPr lang="en" sz="3300">
                <a:solidFill>
                  <a:srgbClr val="000000"/>
                </a:solidFill>
              </a:rPr>
              <a:t>: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720825" y="364950"/>
            <a:ext cx="1710900" cy="28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00"/>
                </a:solidFill>
              </a:rPr>
              <a:t>~Application Fee: </a:t>
            </a:r>
            <a:endParaRPr b="1" sz="19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 -Waived For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         All         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   Applicants!!!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5636375" y="364950"/>
            <a:ext cx="15765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00"/>
                </a:solidFill>
              </a:rPr>
              <a:t>~ Application Deadlines:</a:t>
            </a:r>
            <a:endParaRPr b="1" sz="2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    - For Fall Semester Entry: All Applications and Material Submitted by February 15th.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  - For Spring Semester Entry: All Applications and Materials Submitted by October 1st.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7" name="Google Shape;137;p21"/>
          <p:cNvSpPr txBox="1"/>
          <p:nvPr>
            <p:ph idx="3" type="body"/>
          </p:nvPr>
        </p:nvSpPr>
        <p:spPr>
          <a:xfrm>
            <a:off x="7260925" y="364950"/>
            <a:ext cx="1576500" cy="52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~ Application Essay IS Required: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 -There are 2 specific statements that applicant must address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- Should be around 750 words -or- 2-3 pages combined.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   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38" name="Google Shape;138;p21" title="166961866364963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0827" y="44910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5491" l="0" r="0" t="5500"/>
          <a:stretch/>
        </p:blipFill>
        <p:spPr>
          <a:xfrm>
            <a:off x="3389000" y="0"/>
            <a:ext cx="5754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~Tuition costs: </a:t>
            </a:r>
            <a:endParaRPr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     </a:t>
            </a:r>
            <a:r>
              <a:rPr lang="en" sz="1800"/>
              <a:t>-In State per Credit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   Hour= $499.00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-Out of State per Credit Hour= $1,317.00</a:t>
            </a:r>
            <a:endParaRPr sz="1800"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21825" y="2506874"/>
            <a:ext cx="2651400" cy="24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8">
                <a:solidFill>
                  <a:srgbClr val="FFFF00"/>
                </a:solidFill>
              </a:rPr>
              <a:t>~ Job Market: </a:t>
            </a:r>
            <a:r>
              <a:rPr b="1" lang="en" sz="1600">
                <a:solidFill>
                  <a:srgbClr val="FFFF00"/>
                </a:solidFill>
              </a:rPr>
              <a:t>      </a:t>
            </a:r>
            <a:r>
              <a:rPr b="1" lang="en" sz="1600">
                <a:solidFill>
                  <a:srgbClr val="FFFFFF"/>
                </a:solidFill>
              </a:rPr>
              <a:t>-Projected to grow        10% from 2021-2031.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 - About 32,000 openings for school and career counselors are projected each year.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</p:txBody>
      </p:sp>
      <p:cxnSp>
        <p:nvCxnSpPr>
          <p:cNvPr id="146" name="Google Shape;146;p22"/>
          <p:cNvCxnSpPr/>
          <p:nvPr/>
        </p:nvCxnSpPr>
        <p:spPr>
          <a:xfrm>
            <a:off x="3389100" y="-2"/>
            <a:ext cx="300" cy="5143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7" name="Google Shape;147;p22" title="166961889015554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300" y="4754200"/>
            <a:ext cx="389300" cy="3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 amt="60000"/>
          </a:blip>
          <a:srcRect b="0" l="27124" r="27119" t="0"/>
          <a:stretch/>
        </p:blipFill>
        <p:spPr>
          <a:xfrm>
            <a:off x="0" y="0"/>
            <a:ext cx="35125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Nikki Correa MEd,PhD- Assistant Professor for      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   School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Counselor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  Program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       At 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      USM                                   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4017625" y="307825"/>
            <a:ext cx="2378700" cy="42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~ </a:t>
            </a:r>
            <a:r>
              <a:rPr b="1" lang="en" sz="1600">
                <a:solidFill>
                  <a:srgbClr val="FFFF00"/>
                </a:solidFill>
              </a:rPr>
              <a:t>Academic Degrees:</a:t>
            </a:r>
            <a:endParaRPr b="1" sz="1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~ Bachelor of Arts-Psychology, University of Nevada, Las Vegas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~ Masters of Education-School Counseling, University of Nevada, Las Vegas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~ PhD- Counselor Education &amp; Supervision, Oregon State University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5" name="Google Shape;155;p23"/>
          <p:cNvSpPr txBox="1"/>
          <p:nvPr>
            <p:ph idx="2" type="body"/>
          </p:nvPr>
        </p:nvSpPr>
        <p:spPr>
          <a:xfrm>
            <a:off x="6452850" y="307825"/>
            <a:ext cx="2389800" cy="43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~ </a:t>
            </a:r>
            <a:r>
              <a:rPr b="1" lang="en" sz="1600">
                <a:solidFill>
                  <a:srgbClr val="FFFF00"/>
                </a:solidFill>
              </a:rPr>
              <a:t>Research Focus:</a:t>
            </a:r>
            <a:endParaRPr b="1" sz="1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~ Suicidality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~ Ethnic/racially Diverse Adolescents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~ Innovative School       Counseling  Techniques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56" name="Google Shape;156;p23" title="166961928874500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4999" y="4815625"/>
            <a:ext cx="175475" cy="1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 amt="60000"/>
          </a:blip>
          <a:srcRect b="0" l="15850" r="15857" t="0"/>
          <a:stretch/>
        </p:blipFill>
        <p:spPr>
          <a:xfrm>
            <a:off x="0" y="0"/>
            <a:ext cx="35125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For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Your Time!!</a:t>
            </a:r>
            <a:endParaRPr b="1"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3993325" y="356425"/>
            <a:ext cx="4554900" cy="42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Work Cites: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4"/>
              </a:rPr>
              <a:t>www.usm.maine.edu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5"/>
              </a:rPr>
              <a:t>https://www.bls.gov/ooh/community-and-social-service/school-and-career-counselors.htm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64" name="Google Shape;164;p24" title="1669619553737302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2600" y="4785200"/>
            <a:ext cx="290975" cy="2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