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chose this because i am an artist myself and have been to therapists who let me to draw or color while we talked and it was really helpful in staying relaxed and letting my thoughts flow</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ac9a03b822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ac9a03b822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sz="1800"/>
              <a:t>Morning glory arts therapy is a private practice run by Maryam Mermey</a:t>
            </a:r>
            <a:endParaRPr sz="1800"/>
          </a:p>
          <a:p>
            <a:pPr indent="-342900" lvl="0" marL="457200" rtl="0" algn="l">
              <a:lnSpc>
                <a:spcPct val="115000"/>
              </a:lnSpc>
              <a:spcBef>
                <a:spcPts val="0"/>
              </a:spcBef>
              <a:spcAft>
                <a:spcPts val="0"/>
              </a:spcAft>
              <a:buClr>
                <a:srgbClr val="000000"/>
              </a:buClr>
              <a:buSzPts val="1800"/>
              <a:buChar char="-"/>
            </a:pPr>
            <a:r>
              <a:rPr lang="en" sz="1800"/>
              <a:t>Dr. Maryam </a:t>
            </a:r>
            <a:r>
              <a:rPr lang="en" sz="1800"/>
              <a:t>holds a Ph.D. in Arts, Health and Society,  a Master of Arts degree in Counseling Psychology, a Masters degree in Arts Education, and a Bachelor’s degree in Dance and Poetry</a:t>
            </a:r>
            <a:endParaRPr sz="1800"/>
          </a:p>
          <a:p>
            <a:pPr indent="-342900" lvl="0" marL="457200" rtl="0" algn="l">
              <a:lnSpc>
                <a:spcPct val="115000"/>
              </a:lnSpc>
              <a:spcBef>
                <a:spcPts val="0"/>
              </a:spcBef>
              <a:spcAft>
                <a:spcPts val="0"/>
              </a:spcAft>
              <a:buClr>
                <a:srgbClr val="000000"/>
              </a:buClr>
              <a:buSzPts val="1800"/>
              <a:buChar char="-"/>
            </a:pPr>
            <a:r>
              <a:rPr lang="en" sz="1800"/>
              <a:t>She is well known for Designing a bullying prevention model called Transforming the Bullying Cycle Through The Expressive Arts, which focuses on young kids with autism and has been used internationally since 2004 </a:t>
            </a:r>
            <a:endParaRPr sz="1800"/>
          </a:p>
          <a:p>
            <a:pPr indent="-342900" lvl="0" marL="457200" rtl="0" algn="l">
              <a:lnSpc>
                <a:spcPct val="115000"/>
              </a:lnSpc>
              <a:spcBef>
                <a:spcPts val="0"/>
              </a:spcBef>
              <a:spcAft>
                <a:spcPts val="0"/>
              </a:spcAft>
              <a:buClr>
                <a:srgbClr val="000000"/>
              </a:buClr>
              <a:buSzPts val="1800"/>
              <a:buChar char="-"/>
            </a:pPr>
            <a:r>
              <a:rPr lang="en" sz="1800"/>
              <a:t>Becoming an expressive arts therapist </a:t>
            </a:r>
            <a:endParaRPr sz="1800"/>
          </a:p>
          <a:p>
            <a:pPr indent="-342900" lvl="0" marL="457200" rtl="0" algn="l">
              <a:lnSpc>
                <a:spcPct val="115000"/>
              </a:lnSpc>
              <a:spcBef>
                <a:spcPts val="0"/>
              </a:spcBef>
              <a:spcAft>
                <a:spcPts val="0"/>
              </a:spcAft>
              <a:buClr>
                <a:srgbClr val="000000"/>
              </a:buClr>
              <a:buSzPts val="1800"/>
              <a:buChar char="-"/>
            </a:pPr>
            <a:r>
              <a:rPr lang="en" sz="1800"/>
              <a:t>Requires a minimum of a Master’s degree in expressive arts therapy, psychology, </a:t>
            </a:r>
            <a:endParaRPr sz="1800"/>
          </a:p>
          <a:p>
            <a:pPr indent="0" lvl="0" marL="457200" rtl="0" algn="l">
              <a:lnSpc>
                <a:spcPct val="115000"/>
              </a:lnSpc>
              <a:spcBef>
                <a:spcPts val="1600"/>
              </a:spcBef>
              <a:spcAft>
                <a:spcPts val="0"/>
              </a:spcAft>
              <a:buNone/>
            </a:pPr>
            <a:r>
              <a:rPr lang="en" sz="1800"/>
              <a:t>fine arts, education, or any related field. It also requires 6 years of education and training. </a:t>
            </a:r>
            <a:endParaRPr sz="1800"/>
          </a:p>
          <a:p>
            <a:pPr indent="-342900" lvl="0" marL="457200" rtl="0" algn="l">
              <a:lnSpc>
                <a:spcPct val="115000"/>
              </a:lnSpc>
              <a:spcBef>
                <a:spcPts val="1600"/>
              </a:spcBef>
              <a:spcAft>
                <a:spcPts val="0"/>
              </a:spcAft>
              <a:buSzPts val="1800"/>
              <a:buChar char="-"/>
            </a:pPr>
            <a:r>
              <a:rPr lang="en" sz="1800"/>
              <a:t>Internship with 500 hours of supervised clinical work and 50 hours of individual supervisory sessions, or 100 hours of group supervisory sessions, or a combination of the two</a:t>
            </a:r>
            <a:endParaRPr sz="1800"/>
          </a:p>
          <a:p>
            <a:pPr indent="-342900" lvl="0" marL="457200" rtl="0" algn="l">
              <a:lnSpc>
                <a:spcPct val="115000"/>
              </a:lnSpc>
              <a:spcBef>
                <a:spcPts val="0"/>
              </a:spcBef>
              <a:spcAft>
                <a:spcPts val="0"/>
              </a:spcAft>
              <a:buSzPts val="1800"/>
              <a:buChar char="-"/>
            </a:pPr>
            <a:r>
              <a:rPr lang="en" sz="1800"/>
              <a:t>On average, expressive arts therapists earn $60k a year</a:t>
            </a:r>
            <a:endParaRPr sz="1800"/>
          </a:p>
          <a:p>
            <a:pPr indent="-342900" lvl="0" marL="457200" rtl="0" algn="l">
              <a:lnSpc>
                <a:spcPct val="115000"/>
              </a:lnSpc>
              <a:spcBef>
                <a:spcPts val="0"/>
              </a:spcBef>
              <a:spcAft>
                <a:spcPts val="0"/>
              </a:spcAft>
              <a:buSzPts val="1800"/>
              <a:buChar char="-"/>
            </a:pPr>
            <a:r>
              <a:rPr lang="en" sz="1800"/>
              <a:t>It is a very flexible job which allows for either private practice or work for a company</a:t>
            </a:r>
            <a:endParaRPr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ac9a03b82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ac9a03b82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Expressive art therapy is a form of psychotherapy using artistic and creative modalities  to encourage the client's self-expression, insight and personal growth</a:t>
            </a:r>
            <a:endParaRPr sz="1800"/>
          </a:p>
          <a:p>
            <a:pPr indent="-342900" lvl="0" marL="457200" rtl="0" algn="l">
              <a:spcBef>
                <a:spcPts val="0"/>
              </a:spcBef>
              <a:spcAft>
                <a:spcPts val="0"/>
              </a:spcAft>
              <a:buSzPts val="1800"/>
              <a:buChar char="-"/>
            </a:pPr>
            <a:r>
              <a:rPr lang="en" sz="1800"/>
              <a:t>This differs from art therapy as more art forms are offered</a:t>
            </a:r>
            <a:endParaRPr sz="1800"/>
          </a:p>
          <a:p>
            <a:pPr indent="-342900" lvl="0" marL="457200" rtl="0" algn="l">
              <a:spcBef>
                <a:spcPts val="0"/>
              </a:spcBef>
              <a:spcAft>
                <a:spcPts val="0"/>
              </a:spcAft>
              <a:buSzPts val="1800"/>
              <a:buChar char="-"/>
            </a:pPr>
            <a:r>
              <a:rPr lang="en" sz="1800"/>
              <a:t>As shown on the slide, morning glory arts therapy offers</a:t>
            </a:r>
            <a:endParaRPr sz="1800"/>
          </a:p>
          <a:p>
            <a:pPr indent="-342900" lvl="0" marL="457200" rtl="0" algn="l">
              <a:spcBef>
                <a:spcPts val="0"/>
              </a:spcBef>
              <a:spcAft>
                <a:spcPts val="0"/>
              </a:spcAft>
              <a:buSzPts val="1800"/>
              <a:buChar char="-"/>
            </a:pPr>
            <a:r>
              <a:rPr lang="en" sz="1800"/>
              <a:t>Visual arts include painting with watercolor or acrylic, or finger painting for younger children</a:t>
            </a:r>
            <a:endParaRPr sz="1800"/>
          </a:p>
          <a:p>
            <a:pPr indent="-342900" lvl="0" marL="457200" rtl="0" algn="l">
              <a:spcBef>
                <a:spcPts val="0"/>
              </a:spcBef>
              <a:spcAft>
                <a:spcPts val="0"/>
              </a:spcAft>
              <a:buSzPts val="1800"/>
              <a:buChar char="-"/>
            </a:pPr>
            <a:r>
              <a:rPr lang="en" sz="1800"/>
              <a:t>Literary arts includes creative writing from poetry to story telling</a:t>
            </a:r>
            <a:endParaRPr sz="1800"/>
          </a:p>
          <a:p>
            <a:pPr indent="-342900" lvl="0" marL="457200" rtl="0" algn="l">
              <a:spcBef>
                <a:spcPts val="0"/>
              </a:spcBef>
              <a:spcAft>
                <a:spcPts val="0"/>
              </a:spcAft>
              <a:buSzPts val="1800"/>
              <a:buChar char="-"/>
            </a:pPr>
            <a:r>
              <a:rPr lang="en" sz="1800">
                <a:highlight>
                  <a:srgbClr val="FFFFFF"/>
                </a:highlight>
                <a:latin typeface="Roboto"/>
                <a:ea typeface="Roboto"/>
                <a:cs typeface="Roboto"/>
                <a:sym typeface="Roboto"/>
              </a:rPr>
              <a:t>Unlike traditional arts expression, in expressive art therapy, the process of creation is emphasized rather than the final product.  </a:t>
            </a:r>
            <a:endParaRPr sz="1800">
              <a:highlight>
                <a:srgbClr val="FFFFFF"/>
              </a:highlight>
              <a:latin typeface="Roboto"/>
              <a:ea typeface="Roboto"/>
              <a:cs typeface="Roboto"/>
              <a:sym typeface="Roboto"/>
            </a:endParaRPr>
          </a:p>
          <a:p>
            <a:pPr indent="-342900" lvl="0" marL="457200" rtl="0" algn="l">
              <a:spcBef>
                <a:spcPts val="0"/>
              </a:spcBef>
              <a:spcAft>
                <a:spcPts val="0"/>
              </a:spcAft>
              <a:buSzPts val="1800"/>
              <a:buFont typeface="Roboto"/>
              <a:buChar char="-"/>
            </a:pPr>
            <a:r>
              <a:rPr lang="en" sz="1800">
                <a:highlight>
                  <a:srgbClr val="FFFFFF"/>
                </a:highlight>
                <a:latin typeface="Roboto"/>
                <a:ea typeface="Roboto"/>
                <a:cs typeface="Roboto"/>
                <a:sym typeface="Roboto"/>
              </a:rPr>
              <a:t>Many of the final products are meant to act as a represention or stand as a reminder of what you learn about yourself in Maryam’s classes</a:t>
            </a:r>
            <a:endParaRPr sz="1800">
              <a:highlight>
                <a:srgbClr val="FFFFFF"/>
              </a:highlight>
              <a:latin typeface="Roboto"/>
              <a:ea typeface="Roboto"/>
              <a:cs typeface="Roboto"/>
              <a:sym typeface="Roboto"/>
            </a:endParaRPr>
          </a:p>
          <a:p>
            <a:pPr indent="-342900" lvl="0" marL="457200" rtl="0" algn="l">
              <a:spcBef>
                <a:spcPts val="0"/>
              </a:spcBef>
              <a:spcAft>
                <a:spcPts val="0"/>
              </a:spcAft>
              <a:buSzPts val="1800"/>
              <a:buFont typeface="Roboto"/>
              <a:buChar char="-"/>
            </a:pPr>
            <a:r>
              <a:rPr lang="en" sz="1800">
                <a:highlight>
                  <a:srgbClr val="FFFFFF"/>
                </a:highlight>
                <a:latin typeface="Roboto"/>
                <a:ea typeface="Roboto"/>
                <a:cs typeface="Roboto"/>
                <a:sym typeface="Roboto"/>
              </a:rPr>
              <a:t>An example of this is how Dr. Maryam emphasizes the metaphor of transformation in glass fusing classes. The definition of glass fusing is literally ‘to transform the glass’. She sees this as a metaphor for transforming your life and mindset. In glass fusing, she also holds classes for jewelry making which are supposed to reflect the client’s “inner jewels.”</a:t>
            </a:r>
            <a:endParaRPr sz="1800">
              <a:highlight>
                <a:srgbClr val="FFFFFF"/>
              </a:highlight>
              <a:latin typeface="Roboto"/>
              <a:ea typeface="Roboto"/>
              <a:cs typeface="Roboto"/>
              <a:sym typeface="Roboto"/>
            </a:endParaRPr>
          </a:p>
          <a:p>
            <a:pPr indent="-342900" lvl="0" marL="457200" rtl="0" algn="l">
              <a:spcBef>
                <a:spcPts val="0"/>
              </a:spcBef>
              <a:spcAft>
                <a:spcPts val="0"/>
              </a:spcAft>
              <a:buSzPts val="1800"/>
              <a:buFont typeface="Roboto"/>
              <a:buChar char="-"/>
            </a:pPr>
            <a:r>
              <a:rPr lang="en" sz="1800">
                <a:highlight>
                  <a:srgbClr val="FFFFFF"/>
                </a:highlight>
                <a:latin typeface="Roboto"/>
                <a:ea typeface="Roboto"/>
                <a:cs typeface="Roboto"/>
                <a:sym typeface="Roboto"/>
              </a:rPr>
              <a:t>The top left picture and bottom left are examples of glass fusing and jewelry making. The top right is a piece from her gallery called the “Sunflower Mandala of Purpose”. And the bottom right is a watercolor done in celebration of healing.</a:t>
            </a:r>
            <a:endParaRPr sz="1800">
              <a:highlight>
                <a:srgbClr val="FFFFFF"/>
              </a:highlight>
              <a:latin typeface="Roboto"/>
              <a:ea typeface="Roboto"/>
              <a:cs typeface="Roboto"/>
              <a:sym typeface="Roboto"/>
            </a:endParaRPr>
          </a:p>
          <a:p>
            <a:pPr indent="-342900" lvl="0" marL="457200" rtl="0" algn="l">
              <a:spcBef>
                <a:spcPts val="0"/>
              </a:spcBef>
              <a:spcAft>
                <a:spcPts val="0"/>
              </a:spcAft>
              <a:buSzPts val="1800"/>
              <a:buFont typeface="Roboto"/>
              <a:buChar char="-"/>
            </a:pPr>
            <a:r>
              <a:rPr lang="en" sz="1800">
                <a:highlight>
                  <a:srgbClr val="FFFFFF"/>
                </a:highlight>
                <a:latin typeface="Roboto"/>
                <a:ea typeface="Roboto"/>
                <a:cs typeface="Roboto"/>
                <a:sym typeface="Roboto"/>
              </a:rPr>
              <a:t>On her website, you can find more pictures of clients work as well as her PhotoPoem exhibit, which she uses to help clients find beauty and passion in their lives. </a:t>
            </a:r>
            <a:endParaRPr sz="1800">
              <a:highlight>
                <a:srgbClr val="FFFFFF"/>
              </a:highlight>
              <a:latin typeface="Roboto"/>
              <a:ea typeface="Roboto"/>
              <a:cs typeface="Roboto"/>
              <a:sym typeface="Roboto"/>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ac9a03b822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ac9a03b822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900"/>
              <a:t>Serves all ages and Mature children</a:t>
            </a:r>
            <a:r>
              <a:rPr lang="en" sz="1900"/>
              <a:t> 11 and older are welcome</a:t>
            </a:r>
            <a:endParaRPr sz="1900"/>
          </a:p>
          <a:p>
            <a:pPr indent="0" lvl="0" marL="0" rtl="0" algn="l">
              <a:lnSpc>
                <a:spcPct val="115000"/>
              </a:lnSpc>
              <a:spcBef>
                <a:spcPts val="1600"/>
              </a:spcBef>
              <a:spcAft>
                <a:spcPts val="0"/>
              </a:spcAft>
              <a:buNone/>
            </a:pPr>
            <a:r>
              <a:rPr lang="en" sz="1900"/>
              <a:t>Maryam offers classes in Individual or group settings and makes accomodations based on each client and their needs</a:t>
            </a:r>
            <a:endParaRPr sz="1900"/>
          </a:p>
          <a:p>
            <a:pPr indent="0" lvl="0" marL="0" rtl="0" algn="l">
              <a:lnSpc>
                <a:spcPct val="115000"/>
              </a:lnSpc>
              <a:spcBef>
                <a:spcPts val="1600"/>
              </a:spcBef>
              <a:spcAft>
                <a:spcPts val="0"/>
              </a:spcAft>
              <a:buNone/>
            </a:pPr>
            <a:r>
              <a:rPr lang="en" sz="1900"/>
              <a:t>Each session is an hour and a half long, with prices ranging from 50-$150 depending on what the client can affors</a:t>
            </a:r>
            <a:endParaRPr sz="1900"/>
          </a:p>
          <a:p>
            <a:pPr indent="0" lvl="0" marL="0" rtl="0" algn="l">
              <a:lnSpc>
                <a:spcPct val="115000"/>
              </a:lnSpc>
              <a:spcBef>
                <a:spcPts val="1600"/>
              </a:spcBef>
              <a:spcAft>
                <a:spcPts val="0"/>
              </a:spcAft>
              <a:buNone/>
            </a:pPr>
            <a:r>
              <a:rPr lang="en" sz="1900"/>
              <a:t>Many of her classes are held at the Alfond Center for Health, Augusta</a:t>
            </a:r>
            <a:endParaRPr sz="1900"/>
          </a:p>
          <a:p>
            <a:pPr indent="0" lvl="0" marL="0" rtl="0" algn="l">
              <a:lnSpc>
                <a:spcPct val="115000"/>
              </a:lnSpc>
              <a:spcBef>
                <a:spcPts val="1600"/>
              </a:spcBef>
              <a:spcAft>
                <a:spcPts val="1600"/>
              </a:spcAft>
              <a:buNone/>
            </a:pPr>
            <a:r>
              <a:rPr lang="en" sz="1900"/>
              <a:t>Her office is Located in Manchester, Maine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hyperlink" Target="http://drive.google.com/file/d/14ichG6vOfzkwJchsMNIJ3pTrPTEIyupJ/view" TargetMode="External"/><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image" Target="../media/image5.jpg"/><Relationship Id="rId5" Type="http://schemas.openxmlformats.org/officeDocument/2006/relationships/image" Target="../media/image6.jpg"/><Relationship Id="rId6" Type="http://schemas.openxmlformats.org/officeDocument/2006/relationships/image" Target="../media/image7.jpg"/><Relationship Id="rId7" Type="http://schemas.openxmlformats.org/officeDocument/2006/relationships/hyperlink" Target="http://drive.google.com/file/d/1rVKERnC1t4IGa5sDpOlXghnb6X5eO35D/view" TargetMode="External"/><Relationship Id="rId8"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hyperlink" Target="http://drive.google.com/file/d/1FfdHIGSjffsI72uAY6lqbcR1SHltQtty/view"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Morning Glory Arts Therapy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accent2"/>
                </a:solidFill>
              </a:rPr>
              <a:t>Avery Alvarado </a:t>
            </a:r>
            <a:endParaRPr>
              <a:solidFill>
                <a:schemeClr val="accent2"/>
              </a:solidFill>
            </a:endParaRPr>
          </a:p>
          <a:p>
            <a:pPr indent="0" lvl="0" marL="0" rtl="0" algn="ctr">
              <a:spcBef>
                <a:spcPts val="0"/>
              </a:spcBef>
              <a:spcAft>
                <a:spcPts val="0"/>
              </a:spcAft>
              <a:buNone/>
            </a:pPr>
            <a:r>
              <a:rPr lang="en">
                <a:solidFill>
                  <a:schemeClr val="accent2"/>
                </a:solidFill>
              </a:rPr>
              <a:t>MHR 210</a:t>
            </a:r>
            <a:endParaRPr>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Dr. Maryam Mermey - Expressive Arts Therapist</a:t>
            </a:r>
            <a:endParaRPr/>
          </a:p>
        </p:txBody>
      </p:sp>
      <p:pic>
        <p:nvPicPr>
          <p:cNvPr id="61" name="Google Shape;61;p14"/>
          <p:cNvPicPr preferRelativeResize="0"/>
          <p:nvPr/>
        </p:nvPicPr>
        <p:blipFill>
          <a:blip r:embed="rId3">
            <a:alphaModFix/>
          </a:blip>
          <a:stretch>
            <a:fillRect/>
          </a:stretch>
        </p:blipFill>
        <p:spPr>
          <a:xfrm>
            <a:off x="2677325" y="1467748"/>
            <a:ext cx="3789350" cy="2960150"/>
          </a:xfrm>
          <a:prstGeom prst="rect">
            <a:avLst/>
          </a:prstGeom>
          <a:noFill/>
          <a:ln>
            <a:noFill/>
          </a:ln>
        </p:spPr>
      </p:pic>
      <p:pic>
        <p:nvPicPr>
          <p:cNvPr id="62" name="Google Shape;62;p14" title="My Audio Recording 2020-11-28 PM 3-01-33.mp3">
            <a:hlinkClick r:id="rId4"/>
          </p:cNvPr>
          <p:cNvPicPr preferRelativeResize="0"/>
          <p:nvPr/>
        </p:nvPicPr>
        <p:blipFill>
          <a:blip r:embed="rId5">
            <a:alphaModFix/>
          </a:blip>
          <a:stretch>
            <a:fillRect/>
          </a:stretch>
        </p:blipFill>
        <p:spPr>
          <a:xfrm>
            <a:off x="311700" y="582425"/>
            <a:ext cx="297900" cy="2979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248225"/>
            <a:ext cx="2808000" cy="769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300"/>
              <a:t>Expressive Art Forms</a:t>
            </a:r>
            <a:endParaRPr sz="2300"/>
          </a:p>
        </p:txBody>
      </p:sp>
      <p:sp>
        <p:nvSpPr>
          <p:cNvPr id="68" name="Google Shape;68;p15"/>
          <p:cNvSpPr txBox="1"/>
          <p:nvPr>
            <p:ph idx="1" type="body"/>
          </p:nvPr>
        </p:nvSpPr>
        <p:spPr>
          <a:xfrm>
            <a:off x="311700" y="1017725"/>
            <a:ext cx="2808000" cy="3465600"/>
          </a:xfrm>
          <a:prstGeom prst="rect">
            <a:avLst/>
          </a:prstGeom>
        </p:spPr>
        <p:txBody>
          <a:bodyPr anchorCtr="0" anchor="t" bIns="91425" lIns="91425" spcFirstLastPara="1" rIns="91425" wrap="square" tIns="91425">
            <a:noAutofit/>
          </a:bodyPr>
          <a:lstStyle/>
          <a:p>
            <a:pPr indent="-330200" lvl="0" marL="457200" rtl="0" algn="l">
              <a:lnSpc>
                <a:spcPct val="200000"/>
              </a:lnSpc>
              <a:spcBef>
                <a:spcPts val="0"/>
              </a:spcBef>
              <a:spcAft>
                <a:spcPts val="0"/>
              </a:spcAft>
              <a:buSzPts val="1600"/>
              <a:buChar char="-"/>
            </a:pPr>
            <a:r>
              <a:rPr lang="en" sz="1600"/>
              <a:t>V</a:t>
            </a:r>
            <a:r>
              <a:rPr lang="en" sz="1600"/>
              <a:t>isual arts</a:t>
            </a:r>
            <a:endParaRPr sz="1600"/>
          </a:p>
          <a:p>
            <a:pPr indent="-330200" lvl="0" marL="457200" rtl="0" algn="l">
              <a:lnSpc>
                <a:spcPct val="200000"/>
              </a:lnSpc>
              <a:spcBef>
                <a:spcPts val="0"/>
              </a:spcBef>
              <a:spcAft>
                <a:spcPts val="0"/>
              </a:spcAft>
              <a:buSzPts val="1600"/>
              <a:buChar char="-"/>
            </a:pPr>
            <a:r>
              <a:rPr lang="en" sz="1600"/>
              <a:t>Fusing glass</a:t>
            </a:r>
            <a:endParaRPr sz="1600"/>
          </a:p>
          <a:p>
            <a:pPr indent="-330200" lvl="0" marL="457200" rtl="0" algn="l">
              <a:lnSpc>
                <a:spcPct val="200000"/>
              </a:lnSpc>
              <a:spcBef>
                <a:spcPts val="0"/>
              </a:spcBef>
              <a:spcAft>
                <a:spcPts val="0"/>
              </a:spcAft>
              <a:buSzPts val="1600"/>
              <a:buChar char="-"/>
            </a:pPr>
            <a:r>
              <a:rPr lang="en" sz="1600"/>
              <a:t>Glass staining</a:t>
            </a:r>
            <a:endParaRPr sz="1600"/>
          </a:p>
          <a:p>
            <a:pPr indent="-330200" lvl="0" marL="457200" rtl="0" algn="l">
              <a:lnSpc>
                <a:spcPct val="200000"/>
              </a:lnSpc>
              <a:spcBef>
                <a:spcPts val="0"/>
              </a:spcBef>
              <a:spcAft>
                <a:spcPts val="0"/>
              </a:spcAft>
              <a:buSzPts val="1600"/>
              <a:buChar char="-"/>
            </a:pPr>
            <a:r>
              <a:rPr lang="en" sz="1600"/>
              <a:t>Dance</a:t>
            </a:r>
            <a:endParaRPr sz="1600"/>
          </a:p>
          <a:p>
            <a:pPr indent="-330200" lvl="0" marL="457200" rtl="0" algn="l">
              <a:lnSpc>
                <a:spcPct val="200000"/>
              </a:lnSpc>
              <a:spcBef>
                <a:spcPts val="0"/>
              </a:spcBef>
              <a:spcAft>
                <a:spcPts val="0"/>
              </a:spcAft>
              <a:buSzPts val="1600"/>
              <a:buChar char="-"/>
            </a:pPr>
            <a:r>
              <a:rPr lang="en" sz="1600"/>
              <a:t>Music</a:t>
            </a:r>
            <a:endParaRPr sz="1600"/>
          </a:p>
          <a:p>
            <a:pPr indent="-330200" lvl="0" marL="457200" rtl="0" algn="l">
              <a:lnSpc>
                <a:spcPct val="200000"/>
              </a:lnSpc>
              <a:spcBef>
                <a:spcPts val="0"/>
              </a:spcBef>
              <a:spcAft>
                <a:spcPts val="0"/>
              </a:spcAft>
              <a:buSzPts val="1600"/>
              <a:buChar char="-"/>
            </a:pPr>
            <a:r>
              <a:rPr lang="en" sz="1600"/>
              <a:t>Theatre</a:t>
            </a:r>
            <a:endParaRPr sz="1600"/>
          </a:p>
          <a:p>
            <a:pPr indent="-330200" lvl="0" marL="457200" rtl="0" algn="l">
              <a:lnSpc>
                <a:spcPct val="200000"/>
              </a:lnSpc>
              <a:spcBef>
                <a:spcPts val="0"/>
              </a:spcBef>
              <a:spcAft>
                <a:spcPts val="0"/>
              </a:spcAft>
              <a:buSzPts val="1600"/>
              <a:buChar char="-"/>
            </a:pPr>
            <a:r>
              <a:rPr lang="en" sz="1600"/>
              <a:t>Literary arts</a:t>
            </a:r>
            <a:endParaRPr sz="1600"/>
          </a:p>
          <a:p>
            <a:pPr indent="-330200" lvl="0" marL="457200" rtl="0" algn="l">
              <a:lnSpc>
                <a:spcPct val="200000"/>
              </a:lnSpc>
              <a:spcBef>
                <a:spcPts val="0"/>
              </a:spcBef>
              <a:spcAft>
                <a:spcPts val="0"/>
              </a:spcAft>
              <a:buSzPts val="1600"/>
              <a:buChar char="-"/>
            </a:pPr>
            <a:r>
              <a:rPr lang="en" sz="1600"/>
              <a:t>Film</a:t>
            </a:r>
            <a:endParaRPr sz="1600"/>
          </a:p>
        </p:txBody>
      </p:sp>
      <p:pic>
        <p:nvPicPr>
          <p:cNvPr id="69" name="Google Shape;69;p15"/>
          <p:cNvPicPr preferRelativeResize="0"/>
          <p:nvPr/>
        </p:nvPicPr>
        <p:blipFill rotWithShape="1">
          <a:blip r:embed="rId3">
            <a:alphaModFix/>
          </a:blip>
          <a:srcRect b="3429" l="10587" r="8896" t="3883"/>
          <a:stretch/>
        </p:blipFill>
        <p:spPr>
          <a:xfrm>
            <a:off x="6829642" y="2571750"/>
            <a:ext cx="1829333" cy="2178575"/>
          </a:xfrm>
          <a:prstGeom prst="rect">
            <a:avLst/>
          </a:prstGeom>
          <a:noFill/>
          <a:ln>
            <a:noFill/>
          </a:ln>
        </p:spPr>
      </p:pic>
      <p:pic>
        <p:nvPicPr>
          <p:cNvPr id="70" name="Google Shape;70;p15"/>
          <p:cNvPicPr preferRelativeResize="0"/>
          <p:nvPr/>
        </p:nvPicPr>
        <p:blipFill rotWithShape="1">
          <a:blip r:embed="rId4">
            <a:alphaModFix/>
          </a:blip>
          <a:srcRect b="0" l="14156" r="15271" t="0"/>
          <a:stretch/>
        </p:blipFill>
        <p:spPr>
          <a:xfrm>
            <a:off x="3794550" y="339750"/>
            <a:ext cx="1897275" cy="2016150"/>
          </a:xfrm>
          <a:prstGeom prst="rect">
            <a:avLst/>
          </a:prstGeom>
          <a:noFill/>
          <a:ln>
            <a:noFill/>
          </a:ln>
        </p:spPr>
      </p:pic>
      <p:pic>
        <p:nvPicPr>
          <p:cNvPr id="71" name="Google Shape;71;p15"/>
          <p:cNvPicPr preferRelativeResize="0"/>
          <p:nvPr/>
        </p:nvPicPr>
        <p:blipFill>
          <a:blip r:embed="rId5">
            <a:alphaModFix/>
          </a:blip>
          <a:stretch>
            <a:fillRect/>
          </a:stretch>
        </p:blipFill>
        <p:spPr>
          <a:xfrm>
            <a:off x="6233900" y="415500"/>
            <a:ext cx="2510301" cy="1882726"/>
          </a:xfrm>
          <a:prstGeom prst="rect">
            <a:avLst/>
          </a:prstGeom>
          <a:noFill/>
          <a:ln>
            <a:noFill/>
          </a:ln>
        </p:spPr>
      </p:pic>
      <p:pic>
        <p:nvPicPr>
          <p:cNvPr id="72" name="Google Shape;72;p15"/>
          <p:cNvPicPr preferRelativeResize="0"/>
          <p:nvPr/>
        </p:nvPicPr>
        <p:blipFill rotWithShape="1">
          <a:blip r:embed="rId6">
            <a:alphaModFix/>
          </a:blip>
          <a:srcRect b="0" l="6994" r="0" t="0"/>
          <a:stretch/>
        </p:blipFill>
        <p:spPr>
          <a:xfrm>
            <a:off x="3724600" y="2652963"/>
            <a:ext cx="2500147" cy="2016150"/>
          </a:xfrm>
          <a:prstGeom prst="rect">
            <a:avLst/>
          </a:prstGeom>
          <a:noFill/>
          <a:ln>
            <a:noFill/>
          </a:ln>
        </p:spPr>
      </p:pic>
      <p:pic>
        <p:nvPicPr>
          <p:cNvPr id="73" name="Google Shape;73;p15" title="My Audio Recording 2020-11-28 PM 3-05-10.mp3">
            <a:hlinkClick r:id="rId7"/>
          </p:cNvPr>
          <p:cNvPicPr preferRelativeResize="0"/>
          <p:nvPr/>
        </p:nvPicPr>
        <p:blipFill>
          <a:blip r:embed="rId8">
            <a:alphaModFix/>
          </a:blip>
          <a:stretch>
            <a:fillRect/>
          </a:stretch>
        </p:blipFill>
        <p:spPr>
          <a:xfrm>
            <a:off x="142125" y="339738"/>
            <a:ext cx="169587" cy="1695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About the Company</a:t>
            </a:r>
            <a:endParaRPr/>
          </a:p>
        </p:txBody>
      </p:sp>
      <p:pic>
        <p:nvPicPr>
          <p:cNvPr id="79" name="Google Shape;79;p16"/>
          <p:cNvPicPr preferRelativeResize="0"/>
          <p:nvPr/>
        </p:nvPicPr>
        <p:blipFill>
          <a:blip r:embed="rId3">
            <a:alphaModFix/>
          </a:blip>
          <a:stretch>
            <a:fillRect/>
          </a:stretch>
        </p:blipFill>
        <p:spPr>
          <a:xfrm>
            <a:off x="2221852" y="1914100"/>
            <a:ext cx="4548775" cy="1827700"/>
          </a:xfrm>
          <a:prstGeom prst="rect">
            <a:avLst/>
          </a:prstGeom>
          <a:noFill/>
          <a:ln>
            <a:noFill/>
          </a:ln>
        </p:spPr>
      </p:pic>
      <p:pic>
        <p:nvPicPr>
          <p:cNvPr id="80" name="Google Shape;80;p16" title="My Audio Recording 2020-11-28 PM 3-07-30.mp3">
            <a:hlinkClick r:id="rId4"/>
          </p:cNvPr>
          <p:cNvPicPr preferRelativeResize="0"/>
          <p:nvPr/>
        </p:nvPicPr>
        <p:blipFill>
          <a:blip r:embed="rId5">
            <a:alphaModFix/>
          </a:blip>
          <a:stretch>
            <a:fillRect/>
          </a:stretch>
        </p:blipFill>
        <p:spPr>
          <a:xfrm>
            <a:off x="2482575" y="559925"/>
            <a:ext cx="342900" cy="3429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