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8FD"/>
    <a:srgbClr val="DC3232"/>
    <a:srgbClr val="003263"/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EA62F-5C26-43C7-89A9-9C3F353F169E}" v="34" dt="2022-11-23T20:23:06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717" autoAdjust="0"/>
  </p:normalViewPr>
  <p:slideViewPr>
    <p:cSldViewPr snapToGrid="0">
      <p:cViewPr varScale="1">
        <p:scale>
          <a:sx n="117" d="100"/>
          <a:sy n="117" d="100"/>
        </p:scale>
        <p:origin x="4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Lane" userId="f12649f814bcbabf" providerId="LiveId" clId="{64CEA62F-5C26-43C7-89A9-9C3F353F169E}"/>
    <pc:docChg chg="undo custSel modSld">
      <pc:chgData name="Carol Lane" userId="f12649f814bcbabf" providerId="LiveId" clId="{64CEA62F-5C26-43C7-89A9-9C3F353F169E}" dt="2022-11-23T20:32:15.633" v="299" actId="20577"/>
      <pc:docMkLst>
        <pc:docMk/>
      </pc:docMkLst>
      <pc:sldChg chg="addSp delSp modSp mod modTransition delAnim modAnim">
        <pc:chgData name="Carol Lane" userId="f12649f814bcbabf" providerId="LiveId" clId="{64CEA62F-5C26-43C7-89A9-9C3F353F169E}" dt="2022-11-23T19:52:07.296" v="27"/>
        <pc:sldMkLst>
          <pc:docMk/>
          <pc:sldMk cId="1401199327" sldId="256"/>
        </pc:sldMkLst>
        <pc:picChg chg="add del mod">
          <ac:chgData name="Carol Lane" userId="f12649f814bcbabf" providerId="LiveId" clId="{64CEA62F-5C26-43C7-89A9-9C3F353F169E}" dt="2022-11-23T19:18:23.208" v="7"/>
          <ac:picMkLst>
            <pc:docMk/>
            <pc:sldMk cId="1401199327" sldId="256"/>
            <ac:picMk id="11" creationId="{EED405CB-6DED-F420-FEA3-EDEF0BC753AA}"/>
          </ac:picMkLst>
        </pc:picChg>
        <pc:picChg chg="add del mod">
          <ac:chgData name="Carol Lane" userId="f12649f814bcbabf" providerId="LiveId" clId="{64CEA62F-5C26-43C7-89A9-9C3F353F169E}" dt="2022-11-23T19:20:14.718" v="10" actId="478"/>
          <ac:picMkLst>
            <pc:docMk/>
            <pc:sldMk cId="1401199327" sldId="256"/>
            <ac:picMk id="15" creationId="{93E9BB23-058B-5EC8-A762-32861ACBAE68}"/>
          </ac:picMkLst>
        </pc:picChg>
        <pc:picChg chg="add del mod">
          <ac:chgData name="Carol Lane" userId="f12649f814bcbabf" providerId="LiveId" clId="{64CEA62F-5C26-43C7-89A9-9C3F353F169E}" dt="2022-11-23T19:20:12.233" v="9" actId="478"/>
          <ac:picMkLst>
            <pc:docMk/>
            <pc:sldMk cId="1401199327" sldId="256"/>
            <ac:picMk id="16" creationId="{9D118C98-59B9-25AC-38EA-B700E01F4EF3}"/>
          </ac:picMkLst>
        </pc:picChg>
        <pc:picChg chg="add del mod">
          <ac:chgData name="Carol Lane" userId="f12649f814bcbabf" providerId="LiveId" clId="{64CEA62F-5C26-43C7-89A9-9C3F353F169E}" dt="2022-11-23T19:40:08.095" v="22" actId="478"/>
          <ac:picMkLst>
            <pc:docMk/>
            <pc:sldMk cId="1401199327" sldId="256"/>
            <ac:picMk id="20" creationId="{19AB4E8F-DE79-3212-5209-A1BCF7B2282D}"/>
          </ac:picMkLst>
        </pc:picChg>
        <pc:picChg chg="add mod">
          <ac:chgData name="Carol Lane" userId="f12649f814bcbabf" providerId="LiveId" clId="{64CEA62F-5C26-43C7-89A9-9C3F353F169E}" dt="2022-11-23T19:52:07.296" v="27"/>
          <ac:picMkLst>
            <pc:docMk/>
            <pc:sldMk cId="1401199327" sldId="256"/>
            <ac:picMk id="43" creationId="{5E810E32-3C14-86E4-48BD-AF1EA777DF77}"/>
          </ac:picMkLst>
        </pc:picChg>
      </pc:sldChg>
      <pc:sldChg chg="addSp delSp modSp mod modTransition delAnim modAnim">
        <pc:chgData name="Carol Lane" userId="f12649f814bcbabf" providerId="LiveId" clId="{64CEA62F-5C26-43C7-89A9-9C3F353F169E}" dt="2022-11-23T20:30:41.977" v="291" actId="20577"/>
        <pc:sldMkLst>
          <pc:docMk/>
          <pc:sldMk cId="744007362" sldId="257"/>
        </pc:sldMkLst>
        <pc:spChg chg="mod">
          <ac:chgData name="Carol Lane" userId="f12649f814bcbabf" providerId="LiveId" clId="{64CEA62F-5C26-43C7-89A9-9C3F353F169E}" dt="2022-11-23T20:30:41.977" v="291" actId="20577"/>
          <ac:spMkLst>
            <pc:docMk/>
            <pc:sldMk cId="744007362" sldId="257"/>
            <ac:spMk id="28" creationId="{29909120-B013-4872-BAFC-11D63AAABDD4}"/>
          </ac:spMkLst>
        </pc:spChg>
        <pc:picChg chg="add del mod">
          <ac:chgData name="Carol Lane" userId="f12649f814bcbabf" providerId="LiveId" clId="{64CEA62F-5C26-43C7-89A9-9C3F353F169E}" dt="2022-11-23T19:18:23.208" v="7"/>
          <ac:picMkLst>
            <pc:docMk/>
            <pc:sldMk cId="744007362" sldId="257"/>
            <ac:picMk id="7" creationId="{FEA5FB95-E0D4-1671-EA0B-43304D0CEF39}"/>
          </ac:picMkLst>
        </pc:picChg>
        <pc:picChg chg="add del mod">
          <ac:chgData name="Carol Lane" userId="f12649f814bcbabf" providerId="LiveId" clId="{64CEA62F-5C26-43C7-89A9-9C3F353F169E}" dt="2022-11-23T19:40:19.712" v="23" actId="478"/>
          <ac:picMkLst>
            <pc:docMk/>
            <pc:sldMk cId="744007362" sldId="257"/>
            <ac:picMk id="14" creationId="{7E50B19F-8374-12D5-D995-311EDE839D70}"/>
          </ac:picMkLst>
        </pc:picChg>
        <pc:picChg chg="add mod">
          <ac:chgData name="Carol Lane" userId="f12649f814bcbabf" providerId="LiveId" clId="{64CEA62F-5C26-43C7-89A9-9C3F353F169E}" dt="2022-11-23T19:53:35.128" v="28"/>
          <ac:picMkLst>
            <pc:docMk/>
            <pc:sldMk cId="744007362" sldId="257"/>
            <ac:picMk id="34" creationId="{E5E3D510-9D40-51D7-1D72-A6D9B0355661}"/>
          </ac:picMkLst>
        </pc:picChg>
      </pc:sldChg>
      <pc:sldChg chg="addSp delSp modSp mod modTransition delAnim">
        <pc:chgData name="Carol Lane" userId="f12649f814bcbabf" providerId="LiveId" clId="{64CEA62F-5C26-43C7-89A9-9C3F353F169E}" dt="2022-11-23T20:12:14.360" v="40" actId="20577"/>
        <pc:sldMkLst>
          <pc:docMk/>
          <pc:sldMk cId="660747551" sldId="258"/>
        </pc:sldMkLst>
        <pc:spChg chg="mod">
          <ac:chgData name="Carol Lane" userId="f12649f814bcbabf" providerId="LiveId" clId="{64CEA62F-5C26-43C7-89A9-9C3F353F169E}" dt="2022-11-23T20:12:14.360" v="40" actId="20577"/>
          <ac:spMkLst>
            <pc:docMk/>
            <pc:sldMk cId="660747551" sldId="258"/>
            <ac:spMk id="36" creationId="{E729BB73-6CD7-44AA-A8FE-669B7271B5B8}"/>
          </ac:spMkLst>
        </pc:spChg>
        <pc:picChg chg="add del mod">
          <ac:chgData name="Carol Lane" userId="f12649f814bcbabf" providerId="LiveId" clId="{64CEA62F-5C26-43C7-89A9-9C3F353F169E}" dt="2022-11-23T19:40:24.467" v="24" actId="478"/>
          <ac:picMkLst>
            <pc:docMk/>
            <pc:sldMk cId="660747551" sldId="258"/>
            <ac:picMk id="10" creationId="{4FCA3328-71F8-56B3-EC1C-FCA015A4AB0A}"/>
          </ac:picMkLst>
        </pc:picChg>
        <pc:picChg chg="add mod">
          <ac:chgData name="Carol Lane" userId="f12649f814bcbabf" providerId="LiveId" clId="{64CEA62F-5C26-43C7-89A9-9C3F353F169E}" dt="2022-11-23T19:54:31.349" v="29"/>
          <ac:picMkLst>
            <pc:docMk/>
            <pc:sldMk cId="660747551" sldId="258"/>
            <ac:picMk id="26" creationId="{C07CF268-20EE-EAB9-05FC-2BFF59588C1B}"/>
          </ac:picMkLst>
        </pc:picChg>
      </pc:sldChg>
      <pc:sldChg chg="addSp delSp modSp mod modTransition delAnim modAnim">
        <pc:chgData name="Carol Lane" userId="f12649f814bcbabf" providerId="LiveId" clId="{64CEA62F-5C26-43C7-89A9-9C3F353F169E}" dt="2022-11-23T20:32:15.633" v="299" actId="20577"/>
        <pc:sldMkLst>
          <pc:docMk/>
          <pc:sldMk cId="1861975649" sldId="259"/>
        </pc:sldMkLst>
        <pc:spChg chg="mod">
          <ac:chgData name="Carol Lane" userId="f12649f814bcbabf" providerId="LiveId" clId="{64CEA62F-5C26-43C7-89A9-9C3F353F169E}" dt="2022-11-23T19:03:20.668" v="0" actId="2711"/>
          <ac:spMkLst>
            <pc:docMk/>
            <pc:sldMk cId="1861975649" sldId="259"/>
            <ac:spMk id="4" creationId="{24BCFDDC-0123-4F38-A130-41DA14797549}"/>
          </ac:spMkLst>
        </pc:spChg>
        <pc:spChg chg="mod">
          <ac:chgData name="Carol Lane" userId="f12649f814bcbabf" providerId="LiveId" clId="{64CEA62F-5C26-43C7-89A9-9C3F353F169E}" dt="2022-11-23T20:12:45.232" v="42" actId="20577"/>
          <ac:spMkLst>
            <pc:docMk/>
            <pc:sldMk cId="1861975649" sldId="259"/>
            <ac:spMk id="10" creationId="{2539DE3D-A4A2-3E6C-E426-9DB4166C75A2}"/>
          </ac:spMkLst>
        </pc:spChg>
        <pc:spChg chg="mod">
          <ac:chgData name="Carol Lane" userId="f12649f814bcbabf" providerId="LiveId" clId="{64CEA62F-5C26-43C7-89A9-9C3F353F169E}" dt="2022-11-23T20:32:15.633" v="299" actId="20577"/>
          <ac:spMkLst>
            <pc:docMk/>
            <pc:sldMk cId="1861975649" sldId="259"/>
            <ac:spMk id="11" creationId="{712FBD12-71C0-03B4-6BBA-DE54C2C72B58}"/>
          </ac:spMkLst>
        </pc:spChg>
        <pc:spChg chg="mod">
          <ac:chgData name="Carol Lane" userId="f12649f814bcbabf" providerId="LiveId" clId="{64CEA62F-5C26-43C7-89A9-9C3F353F169E}" dt="2022-11-23T20:12:53.177" v="43" actId="20577"/>
          <ac:spMkLst>
            <pc:docMk/>
            <pc:sldMk cId="1861975649" sldId="259"/>
            <ac:spMk id="13" creationId="{E6BA46B3-289A-128A-6ED7-688D1DBF2DBE}"/>
          </ac:spMkLst>
        </pc:spChg>
        <pc:spChg chg="mod">
          <ac:chgData name="Carol Lane" userId="f12649f814bcbabf" providerId="LiveId" clId="{64CEA62F-5C26-43C7-89A9-9C3F353F169E}" dt="2022-11-23T20:12:39.675" v="41" actId="113"/>
          <ac:spMkLst>
            <pc:docMk/>
            <pc:sldMk cId="1861975649" sldId="259"/>
            <ac:spMk id="15" creationId="{BC01046E-7A49-71E3-F5A2-8178A30C9127}"/>
          </ac:spMkLst>
        </pc:spChg>
        <pc:spChg chg="mod">
          <ac:chgData name="Carol Lane" userId="f12649f814bcbabf" providerId="LiveId" clId="{64CEA62F-5C26-43C7-89A9-9C3F353F169E}" dt="2022-11-23T19:06:20.313" v="3" actId="1076"/>
          <ac:spMkLst>
            <pc:docMk/>
            <pc:sldMk cId="1861975649" sldId="259"/>
            <ac:spMk id="16" creationId="{812B1988-DF3B-414E-BEB4-BDE3F33E67A9}"/>
          </ac:spMkLst>
        </pc:spChg>
        <pc:spChg chg="mod">
          <ac:chgData name="Carol Lane" userId="f12649f814bcbabf" providerId="LiveId" clId="{64CEA62F-5C26-43C7-89A9-9C3F353F169E}" dt="2022-11-23T20:12:58.009" v="44" actId="20577"/>
          <ac:spMkLst>
            <pc:docMk/>
            <pc:sldMk cId="1861975649" sldId="259"/>
            <ac:spMk id="17" creationId="{93C3D78B-19B8-EDFD-C406-9D5872E796C2}"/>
          </ac:spMkLst>
        </pc:spChg>
        <pc:spChg chg="mod">
          <ac:chgData name="Carol Lane" userId="f12649f814bcbabf" providerId="LiveId" clId="{64CEA62F-5C26-43C7-89A9-9C3F353F169E}" dt="2022-11-23T20:31:51.955" v="296" actId="1076"/>
          <ac:spMkLst>
            <pc:docMk/>
            <pc:sldMk cId="1861975649" sldId="259"/>
            <ac:spMk id="22" creationId="{2C0E1D57-2FAE-988F-7355-02FB1C5265D9}"/>
          </ac:spMkLst>
        </pc:spChg>
        <pc:picChg chg="add del mod">
          <ac:chgData name="Carol Lane" userId="f12649f814bcbabf" providerId="LiveId" clId="{64CEA62F-5C26-43C7-89A9-9C3F353F169E}" dt="2022-11-23T19:29:21.591" v="15"/>
          <ac:picMkLst>
            <pc:docMk/>
            <pc:sldMk cId="1861975649" sldId="259"/>
            <ac:picMk id="6" creationId="{2F0AF023-582A-24DC-BB76-30A83469696B}"/>
          </ac:picMkLst>
        </pc:picChg>
        <pc:picChg chg="add del mod">
          <ac:chgData name="Carol Lane" userId="f12649f814bcbabf" providerId="LiveId" clId="{64CEA62F-5C26-43C7-89A9-9C3F353F169E}" dt="2022-11-23T19:40:28.405" v="25" actId="478"/>
          <ac:picMkLst>
            <pc:docMk/>
            <pc:sldMk cId="1861975649" sldId="259"/>
            <ac:picMk id="23" creationId="{07EA8584-7FC4-D72C-E7D5-85382EC18D62}"/>
          </ac:picMkLst>
        </pc:picChg>
        <pc:picChg chg="add del mod">
          <ac:chgData name="Carol Lane" userId="f12649f814bcbabf" providerId="LiveId" clId="{64CEA62F-5C26-43C7-89A9-9C3F353F169E}" dt="2022-11-23T19:55:45.164" v="31"/>
          <ac:picMkLst>
            <pc:docMk/>
            <pc:sldMk cId="1861975649" sldId="259"/>
            <ac:picMk id="46" creationId="{842165F1-AD8C-7ACD-52C0-DC0860AB42F0}"/>
          </ac:picMkLst>
        </pc:picChg>
        <pc:picChg chg="add mod">
          <ac:chgData name="Carol Lane" userId="f12649f814bcbabf" providerId="LiveId" clId="{64CEA62F-5C26-43C7-89A9-9C3F353F169E}" dt="2022-11-23T19:57:50.610" v="32"/>
          <ac:picMkLst>
            <pc:docMk/>
            <pc:sldMk cId="1861975649" sldId="259"/>
            <ac:picMk id="52" creationId="{7A7C7571-0B48-AFE6-2306-1F6FE5625F4B}"/>
          </ac:picMkLst>
        </pc:picChg>
      </pc:sldChg>
      <pc:sldChg chg="addSp delSp modSp mod modTransition modAnim">
        <pc:chgData name="Carol Lane" userId="f12649f814bcbabf" providerId="LiveId" clId="{64CEA62F-5C26-43C7-89A9-9C3F353F169E}" dt="2022-11-23T20:23:38.564" v="232" actId="20577"/>
        <pc:sldMkLst>
          <pc:docMk/>
          <pc:sldMk cId="3037267292" sldId="260"/>
        </pc:sldMkLst>
        <pc:spChg chg="mod">
          <ac:chgData name="Carol Lane" userId="f12649f814bcbabf" providerId="LiveId" clId="{64CEA62F-5C26-43C7-89A9-9C3F353F169E}" dt="2022-11-23T20:23:38.564" v="232" actId="20577"/>
          <ac:spMkLst>
            <pc:docMk/>
            <pc:sldMk cId="3037267292" sldId="260"/>
            <ac:spMk id="15" creationId="{31912EF7-9A28-263F-FAB0-3FE7CAB1B874}"/>
          </ac:spMkLst>
        </pc:spChg>
        <pc:picChg chg="mod">
          <ac:chgData name="Carol Lane" userId="f12649f814bcbabf" providerId="LiveId" clId="{64CEA62F-5C26-43C7-89A9-9C3F353F169E}" dt="2022-11-23T20:23:18.319" v="91" actId="1076"/>
          <ac:picMkLst>
            <pc:docMk/>
            <pc:sldMk cId="3037267292" sldId="260"/>
            <ac:picMk id="14" creationId="{51890139-D18E-6603-66E6-3B20531B829A}"/>
          </ac:picMkLst>
        </pc:picChg>
        <pc:picChg chg="add del mod">
          <ac:chgData name="Carol Lane" userId="f12649f814bcbabf" providerId="LiveId" clId="{64CEA62F-5C26-43C7-89A9-9C3F353F169E}" dt="2022-11-23T19:33:27.804" v="18"/>
          <ac:picMkLst>
            <pc:docMk/>
            <pc:sldMk cId="3037267292" sldId="260"/>
            <ac:picMk id="16" creationId="{F35B0B28-24D5-B5CE-1DC1-F99AFB1E874C}"/>
          </ac:picMkLst>
        </pc:picChg>
        <pc:picChg chg="add del mod">
          <ac:chgData name="Carol Lane" userId="f12649f814bcbabf" providerId="LiveId" clId="{64CEA62F-5C26-43C7-89A9-9C3F353F169E}" dt="2022-11-23T19:35:50.518" v="20"/>
          <ac:picMkLst>
            <pc:docMk/>
            <pc:sldMk cId="3037267292" sldId="260"/>
            <ac:picMk id="25" creationId="{62EFAE63-AA79-0533-60AB-A8ACD8189D5C}"/>
          </ac:picMkLst>
        </pc:picChg>
        <pc:picChg chg="add del mod">
          <ac:chgData name="Carol Lane" userId="f12649f814bcbabf" providerId="LiveId" clId="{64CEA62F-5C26-43C7-89A9-9C3F353F169E}" dt="2022-11-23T19:51:15.011" v="26"/>
          <ac:picMkLst>
            <pc:docMk/>
            <pc:sldMk cId="3037267292" sldId="260"/>
            <ac:picMk id="31" creationId="{7FFCA0DB-FF6A-439A-7623-F0302FC18142}"/>
          </ac:picMkLst>
        </pc:picChg>
        <pc:picChg chg="add del mod">
          <ac:chgData name="Carol Lane" userId="f12649f814bcbabf" providerId="LiveId" clId="{64CEA62F-5C26-43C7-89A9-9C3F353F169E}" dt="2022-11-23T19:58:47.288" v="34"/>
          <ac:picMkLst>
            <pc:docMk/>
            <pc:sldMk cId="3037267292" sldId="260"/>
            <ac:picMk id="43" creationId="{3248065E-7385-6986-E456-6DB9493164C7}"/>
          </ac:picMkLst>
        </pc:picChg>
        <pc:picChg chg="add mod">
          <ac:chgData name="Carol Lane" userId="f12649f814bcbabf" providerId="LiveId" clId="{64CEA62F-5C26-43C7-89A9-9C3F353F169E}" dt="2022-11-23T19:59:45.476" v="35"/>
          <ac:picMkLst>
            <pc:docMk/>
            <pc:sldMk cId="3037267292" sldId="260"/>
            <ac:picMk id="49" creationId="{326DA617-D015-FEBF-DE24-B8EE67AA28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4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/>
              <a:t>Graduate School Presentation - LANE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indeed.com/career/clinical-psychologist/salaries" TargetMode="Externa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E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04" y="4754880"/>
            <a:ext cx="5354796" cy="944880"/>
          </a:xfrm>
        </p:spPr>
        <p:txBody>
          <a:bodyPr/>
          <a:lstStyle/>
          <a:p>
            <a:r>
              <a:rPr lang="en-US" dirty="0"/>
              <a:t>The University of Maine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6160" y="5779363"/>
            <a:ext cx="1442290" cy="685430"/>
          </a:xfrm>
        </p:spPr>
        <p:txBody>
          <a:bodyPr/>
          <a:lstStyle/>
          <a:p>
            <a:r>
              <a:rPr lang="en-US" dirty="0"/>
              <a:t>Carol Lane​​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EEB6582-6001-4276-8F87-1470B6FA1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279" y="5791178"/>
            <a:ext cx="2458721" cy="685429"/>
          </a:xfrm>
        </p:spPr>
        <p:txBody>
          <a:bodyPr/>
          <a:lstStyle/>
          <a:p>
            <a:pPr algn="ctr"/>
            <a:r>
              <a:rPr lang="en-US" b="1" dirty="0">
                <a:latin typeface="+mj-lt"/>
                <a:cs typeface="Times New Roman" panose="02020603050405020304" pitchFamily="18" charset="0"/>
              </a:rPr>
              <a:t>18 Nov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B676B-5EFD-9715-D9A3-B71A38F709F6}"/>
              </a:ext>
            </a:extLst>
          </p:cNvPr>
          <p:cNvSpPr/>
          <p:nvPr/>
        </p:nvSpPr>
        <p:spPr>
          <a:xfrm>
            <a:off x="57150" y="-4125"/>
            <a:ext cx="961136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EB2B5-077F-60DC-811D-CADE150E7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123" y="933046"/>
            <a:ext cx="8678635" cy="3331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7BB88-60F8-8BCB-2149-B1092054F50C}"/>
              </a:ext>
            </a:extLst>
          </p:cNvPr>
          <p:cNvSpPr txBox="1"/>
          <p:nvPr/>
        </p:nvSpPr>
        <p:spPr>
          <a:xfrm>
            <a:off x="1171642" y="4511280"/>
            <a:ext cx="702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panose="02020603050405020304" pitchFamily="18" charset="0"/>
              </a:rPr>
              <a:t>The University of Maine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87100-1562-9400-A119-2622F868CC73}"/>
              </a:ext>
            </a:extLst>
          </p:cNvPr>
          <p:cNvSpPr txBox="1"/>
          <p:nvPr/>
        </p:nvSpPr>
        <p:spPr>
          <a:xfrm>
            <a:off x="3687039" y="5235423"/>
            <a:ext cx="223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Times New Roman" panose="02020603050405020304" pitchFamily="18" charset="0"/>
              </a:rPr>
              <a:t>Orono Campus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52080-D594-A6A1-77F9-B187ED6E91A4}"/>
              </a:ext>
            </a:extLst>
          </p:cNvPr>
          <p:cNvSpPr txBox="1"/>
          <p:nvPr/>
        </p:nvSpPr>
        <p:spPr>
          <a:xfrm>
            <a:off x="3800007" y="5791178"/>
            <a:ext cx="3305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Times New Roman" panose="02020603050405020304" pitchFamily="18" charset="0"/>
              </a:rPr>
              <a:t>By: Carol Lane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5028B-EE14-4627-8049-B5478B07C6D0}"/>
              </a:ext>
            </a:extLst>
          </p:cNvPr>
          <p:cNvSpPr txBox="1"/>
          <p:nvPr/>
        </p:nvSpPr>
        <p:spPr>
          <a:xfrm>
            <a:off x="570957" y="2019780"/>
            <a:ext cx="2442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Clinical Psychology</a:t>
            </a:r>
          </a:p>
        </p:txBody>
      </p:sp>
      <p:pic>
        <p:nvPicPr>
          <p:cNvPr id="2" name="slide 1">
            <a:hlinkClick r:id="" action="ppaction://media"/>
            <a:extLst>
              <a:ext uri="{FF2B5EF4-FFF2-40B4-BE49-F238E27FC236}">
                <a16:creationId xmlns:a16="http://schemas.microsoft.com/office/drawing/2014/main" id="{2EF1699A-43CF-1E79-1E9C-4E2D3D0DD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5E810E32-3C14-86E4-48BD-AF1EA777DF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4"/>
    </mc:Choice>
    <mc:Fallback xmlns="">
      <p:transition spd="slow" advTm="31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B2324E-969D-4802-8BB3-E6EC3E22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354" y="845707"/>
            <a:ext cx="5362575" cy="49569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b="1" dirty="0">
                <a:cs typeface="Times New Roman" panose="02020603050405020304" pitchFamily="18" charset="0"/>
              </a:rPr>
              <a:t>Clinical Psychology </a:t>
            </a:r>
            <a:r>
              <a:rPr lang="en-US" sz="2000" b="1" dirty="0">
                <a:cs typeface="Times New Roman" panose="02020603050405020304" pitchFamily="18" charset="0"/>
              </a:rPr>
              <a:t>Ph.D</a:t>
            </a:r>
            <a:r>
              <a:rPr lang="en-US" b="1" dirty="0">
                <a:cs typeface="Times New Roman" panose="02020603050405020304" pitchFamily="18" charset="0"/>
              </a:rPr>
              <a:t>.</a:t>
            </a:r>
            <a:endParaRPr lang="en-US" b="1" noProof="0" dirty="0">
              <a:cs typeface="Times New Roman" panose="02020603050405020304" pitchFamily="18" charset="0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9909120-B013-4872-BAFC-11D63AAABD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67353" y="1474766"/>
            <a:ext cx="4271473" cy="41686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Master’s degree earned in the process of the Ph.D. program​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Five-year on-campus  program prepares for careers in research and clinical practice​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60 Credits+ (various practicum credit requirements)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Follows the scientist-practitioner model:</a:t>
            </a:r>
          </a:p>
          <a:p>
            <a:r>
              <a:rPr lang="en-US" sz="1200" b="1" dirty="0">
                <a:latin typeface="+mj-lt"/>
                <a:cs typeface="Times New Roman" panose="02020603050405020304" pitchFamily="18" charset="0"/>
              </a:rPr>
              <a:t>      Trains to work with individuals across the </a:t>
            </a:r>
            <a:br>
              <a:rPr lang="en-US" sz="1200" b="1" dirty="0">
                <a:latin typeface="+mj-lt"/>
                <a:cs typeface="Times New Roman" panose="02020603050405020304" pitchFamily="18" charset="0"/>
              </a:rPr>
            </a:br>
            <a:r>
              <a:rPr lang="en-US" sz="1200" b="1" dirty="0">
                <a:latin typeface="+mj-lt"/>
                <a:cs typeface="Times New Roman" panose="02020603050405020304" pitchFamily="18" charset="0"/>
              </a:rPr>
              <a:t>      lifespan, but also offers specialized </a:t>
            </a:r>
            <a:br>
              <a:rPr lang="en-US" sz="1200" b="1" dirty="0">
                <a:latin typeface="+mj-lt"/>
                <a:cs typeface="Times New Roman" panose="02020603050405020304" pitchFamily="18" charset="0"/>
              </a:rPr>
            </a:br>
            <a:r>
              <a:rPr lang="en-US" sz="1200" b="1" dirty="0">
                <a:latin typeface="+mj-lt"/>
                <a:cs typeface="Times New Roman" panose="02020603050405020304" pitchFamily="18" charset="0"/>
              </a:rPr>
              <a:t>      emphases in child clinical and clinical </a:t>
            </a:r>
            <a:br>
              <a:rPr lang="en-US" sz="1200" b="1" dirty="0">
                <a:latin typeface="+mj-lt"/>
                <a:cs typeface="Times New Roman" panose="02020603050405020304" pitchFamily="18" charset="0"/>
              </a:rPr>
            </a:br>
            <a:r>
              <a:rPr lang="en-US" sz="1200" b="1" dirty="0">
                <a:latin typeface="+mj-lt"/>
                <a:cs typeface="Times New Roman" panose="02020603050405020304" pitchFamily="18" charset="0"/>
              </a:rPr>
              <a:t>      neuropsychology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Train in psychological assessment, psychotherapy, and consultation​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Fully accredited by the American Psychological Association (APA)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5B324-F86E-666F-FD37-86C7C2C0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49" y="53483"/>
            <a:ext cx="5086349" cy="6857586"/>
          </a:xfrm>
          <a:prstGeom prst="rect">
            <a:avLst/>
          </a:prstGeom>
        </p:spPr>
      </p:pic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E5E3D510-9D40-51D7-1D72-A6D9B0355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D87B22-310E-7188-A289-BA4D95E5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57"/>
    </mc:Choice>
    <mc:Fallback xmlns="">
      <p:transition spd="slow" advTm="6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B8B932-90C3-7233-9B8A-DA1E5041E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A070758-9539-49E3-9A13-06037269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53709" y="3353881"/>
            <a:ext cx="6858000" cy="707199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b="1" noProof="0" dirty="0"/>
              <a:t>Meet the Director of Clinical Training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B3BA1F-61EC-43EA-B954-8D7BA548F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9508" y="2138254"/>
            <a:ext cx="3266975" cy="326687"/>
          </a:xfrm>
        </p:spPr>
        <p:txBody>
          <a:bodyPr/>
          <a:lstStyle/>
          <a:p>
            <a:r>
              <a:rPr lang="en-US" dirty="0"/>
              <a:t>Dr. Jeffery E. Hecker, Ph.D.​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29BB73-6CD7-44AA-A8FE-669B7271B5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9508" y="2756830"/>
            <a:ext cx="4834569" cy="3394959"/>
          </a:xfrm>
        </p:spPr>
        <p:txBody>
          <a:bodyPr/>
          <a:lstStyle/>
          <a:p>
            <a:r>
              <a:rPr lang="en-US" b="1" dirty="0">
                <a:latin typeface="+mj-lt"/>
              </a:rPr>
              <a:t>Professor Jeffery E. Hecker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Director of Clinical Training</a:t>
            </a:r>
          </a:p>
          <a:p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Research focus:</a:t>
            </a:r>
            <a:br>
              <a:rPr lang="en-US" b="1" dirty="0">
                <a:latin typeface="+mj-lt"/>
              </a:rPr>
            </a:br>
            <a:r>
              <a:rPr lang="en-US" dirty="0">
                <a:latin typeface="+mj-lt"/>
              </a:rPr>
              <a:t>Forensic Psychology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Sexual Offending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Psychology Department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382 Williams Hall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Orono Campus</a:t>
            </a:r>
          </a:p>
          <a:p>
            <a:endParaRPr lang="en-US" b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4AF47C-440E-C55D-5FA5-FB2CDB6C6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91" y="0"/>
            <a:ext cx="518950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C2F3D2-4560-0E98-00EB-DEC3FFB854D9}"/>
              </a:ext>
            </a:extLst>
          </p:cNvPr>
          <p:cNvSpPr/>
          <p:nvPr/>
        </p:nvSpPr>
        <p:spPr>
          <a:xfrm>
            <a:off x="8678636" y="2464941"/>
            <a:ext cx="3513364" cy="1639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C07CF268-20EE-EAB9-05FC-2BFF59588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11779-4CC4-C104-1D4D-BACFB3C6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98"/>
    </mc:Choice>
    <mc:Fallback xmlns="">
      <p:transition spd="slow" advTm="39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ying Paper Pictures | Download Free Images on Unsplash">
            <a:extLst>
              <a:ext uri="{FF2B5EF4-FFF2-40B4-BE49-F238E27FC236}">
                <a16:creationId xmlns:a16="http://schemas.microsoft.com/office/drawing/2014/main" id="{FABDDDF7-3BA6-5F00-9F23-92AE9A02F54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5" b="24985"/>
          <a:stretch>
            <a:fillRect/>
          </a:stretch>
        </p:blipFill>
        <p:spPr bwMode="auto">
          <a:xfrm>
            <a:off x="525318" y="1822709"/>
            <a:ext cx="11735574" cy="435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2B1988-DF3B-414E-BEB4-BDE3F33E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349" y="644125"/>
            <a:ext cx="2909309" cy="65788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b="1" dirty="0"/>
              <a:t>APPLICATION PROCESS </a:t>
            </a:r>
            <a:endParaRPr lang="en-US" b="1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539DE3D-A4A2-3E6C-E426-9DB4166C75A2}"/>
              </a:ext>
            </a:extLst>
          </p:cNvPr>
          <p:cNvSpPr/>
          <p:nvPr/>
        </p:nvSpPr>
        <p:spPr>
          <a:xfrm>
            <a:off x="1014349" y="2108749"/>
            <a:ext cx="1769840" cy="1339126"/>
          </a:xfrm>
          <a:custGeom>
            <a:avLst/>
            <a:gdLst>
              <a:gd name="connsiteX0" fmla="*/ 0 w 1769840"/>
              <a:gd name="connsiteY0" fmla="*/ 133913 h 1339126"/>
              <a:gd name="connsiteX1" fmla="*/ 133913 w 1769840"/>
              <a:gd name="connsiteY1" fmla="*/ 0 h 1339126"/>
              <a:gd name="connsiteX2" fmla="*/ 1635927 w 1769840"/>
              <a:gd name="connsiteY2" fmla="*/ 0 h 1339126"/>
              <a:gd name="connsiteX3" fmla="*/ 1769840 w 1769840"/>
              <a:gd name="connsiteY3" fmla="*/ 133913 h 1339126"/>
              <a:gd name="connsiteX4" fmla="*/ 1769840 w 1769840"/>
              <a:gd name="connsiteY4" fmla="*/ 1205213 h 1339126"/>
              <a:gd name="connsiteX5" fmla="*/ 1635927 w 1769840"/>
              <a:gd name="connsiteY5" fmla="*/ 1339126 h 1339126"/>
              <a:gd name="connsiteX6" fmla="*/ 133913 w 1769840"/>
              <a:gd name="connsiteY6" fmla="*/ 1339126 h 1339126"/>
              <a:gd name="connsiteX7" fmla="*/ 0 w 1769840"/>
              <a:gd name="connsiteY7" fmla="*/ 1205213 h 1339126"/>
              <a:gd name="connsiteX8" fmla="*/ 0 w 1769840"/>
              <a:gd name="connsiteY8" fmla="*/ 133913 h 13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840" h="1339126">
                <a:moveTo>
                  <a:pt x="0" y="133913"/>
                </a:moveTo>
                <a:cubicBezTo>
                  <a:pt x="0" y="59955"/>
                  <a:pt x="59955" y="0"/>
                  <a:pt x="133913" y="0"/>
                </a:cubicBezTo>
                <a:lnTo>
                  <a:pt x="1635927" y="0"/>
                </a:lnTo>
                <a:cubicBezTo>
                  <a:pt x="1709885" y="0"/>
                  <a:pt x="1769840" y="59955"/>
                  <a:pt x="1769840" y="133913"/>
                </a:cubicBezTo>
                <a:lnTo>
                  <a:pt x="1769840" y="1205213"/>
                </a:lnTo>
                <a:cubicBezTo>
                  <a:pt x="1769840" y="1279171"/>
                  <a:pt x="1709885" y="1339126"/>
                  <a:pt x="1635927" y="1339126"/>
                </a:cubicBezTo>
                <a:lnTo>
                  <a:pt x="133913" y="1339126"/>
                </a:lnTo>
                <a:cubicBezTo>
                  <a:pt x="59955" y="1339126"/>
                  <a:pt x="0" y="1279171"/>
                  <a:pt x="0" y="1205213"/>
                </a:cubicBezTo>
                <a:lnTo>
                  <a:pt x="0" y="133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32" tIns="81132" rIns="81132" bIns="81132" numCol="1" spcCol="1270" anchor="ctr" anchorCtr="0">
            <a:noAutofit/>
          </a:bodyPr>
          <a:lstStyle/>
          <a:p>
            <a:pPr marL="0" lvl="0" indent="0" algn="ctr" defTabSz="466725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>
                <a:latin typeface="+mj-lt"/>
              </a:rPr>
              <a:t>Research Your Advisors 2-3 Semesters Before Applying</a:t>
            </a:r>
            <a:br>
              <a:rPr lang="en-US" sz="1050" b="1" kern="1200" dirty="0">
                <a:latin typeface="+mj-lt"/>
              </a:rPr>
            </a:br>
            <a:br>
              <a:rPr lang="en-US" sz="1600" kern="1200" dirty="0">
                <a:latin typeface="+mj-lt"/>
              </a:rPr>
            </a:br>
            <a:r>
              <a:rPr lang="en-US" sz="800" kern="1200" dirty="0">
                <a:latin typeface="+mj-lt"/>
              </a:rPr>
              <a:t>*So You Will Know if Your Advisor with Similar Interest is Taking Students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BA46B3-289A-128A-6ED7-688D1DBF2DBE}"/>
              </a:ext>
            </a:extLst>
          </p:cNvPr>
          <p:cNvSpPr/>
          <p:nvPr/>
        </p:nvSpPr>
        <p:spPr>
          <a:xfrm>
            <a:off x="3511430" y="2778312"/>
            <a:ext cx="1769840" cy="1716874"/>
          </a:xfrm>
          <a:custGeom>
            <a:avLst/>
            <a:gdLst>
              <a:gd name="connsiteX0" fmla="*/ 0 w 1769840"/>
              <a:gd name="connsiteY0" fmla="*/ 171687 h 1716874"/>
              <a:gd name="connsiteX1" fmla="*/ 171687 w 1769840"/>
              <a:gd name="connsiteY1" fmla="*/ 0 h 1716874"/>
              <a:gd name="connsiteX2" fmla="*/ 1598153 w 1769840"/>
              <a:gd name="connsiteY2" fmla="*/ 0 h 1716874"/>
              <a:gd name="connsiteX3" fmla="*/ 1769840 w 1769840"/>
              <a:gd name="connsiteY3" fmla="*/ 171687 h 1716874"/>
              <a:gd name="connsiteX4" fmla="*/ 1769840 w 1769840"/>
              <a:gd name="connsiteY4" fmla="*/ 1545187 h 1716874"/>
              <a:gd name="connsiteX5" fmla="*/ 1598153 w 1769840"/>
              <a:gd name="connsiteY5" fmla="*/ 1716874 h 1716874"/>
              <a:gd name="connsiteX6" fmla="*/ 171687 w 1769840"/>
              <a:gd name="connsiteY6" fmla="*/ 1716874 h 1716874"/>
              <a:gd name="connsiteX7" fmla="*/ 0 w 1769840"/>
              <a:gd name="connsiteY7" fmla="*/ 1545187 h 1716874"/>
              <a:gd name="connsiteX8" fmla="*/ 0 w 1769840"/>
              <a:gd name="connsiteY8" fmla="*/ 171687 h 171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840" h="1716874">
                <a:moveTo>
                  <a:pt x="0" y="171687"/>
                </a:moveTo>
                <a:cubicBezTo>
                  <a:pt x="0" y="76867"/>
                  <a:pt x="76867" y="0"/>
                  <a:pt x="171687" y="0"/>
                </a:cubicBezTo>
                <a:lnTo>
                  <a:pt x="1598153" y="0"/>
                </a:lnTo>
                <a:cubicBezTo>
                  <a:pt x="1692973" y="0"/>
                  <a:pt x="1769840" y="76867"/>
                  <a:pt x="1769840" y="171687"/>
                </a:cubicBezTo>
                <a:lnTo>
                  <a:pt x="1769840" y="1545187"/>
                </a:lnTo>
                <a:cubicBezTo>
                  <a:pt x="1769840" y="1640007"/>
                  <a:pt x="1692973" y="1716874"/>
                  <a:pt x="1598153" y="1716874"/>
                </a:cubicBezTo>
                <a:lnTo>
                  <a:pt x="171687" y="1716874"/>
                </a:lnTo>
                <a:cubicBezTo>
                  <a:pt x="76867" y="1716874"/>
                  <a:pt x="0" y="1640007"/>
                  <a:pt x="0" y="1545187"/>
                </a:cubicBezTo>
                <a:lnTo>
                  <a:pt x="0" y="1716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96" tIns="92196" rIns="92196" bIns="92196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latin typeface="+mj-lt"/>
              </a:rPr>
              <a:t>    </a:t>
            </a:r>
            <a:r>
              <a:rPr lang="en-US" sz="1050" b="1" kern="1200" dirty="0">
                <a:latin typeface="+mj-lt"/>
              </a:rPr>
              <a:t>Submit General  Application No Later   Than Dec 1 for Fall   Admission</a:t>
            </a:r>
            <a:br>
              <a:rPr lang="en-US" sz="1050" b="1" kern="1200" dirty="0">
                <a:latin typeface="+mj-lt"/>
              </a:rPr>
            </a:br>
            <a:br>
              <a:rPr lang="en-US" sz="1600" kern="1200" dirty="0">
                <a:latin typeface="+mj-lt"/>
              </a:rPr>
            </a:br>
            <a:r>
              <a:rPr lang="en-US" sz="800" kern="1200" dirty="0">
                <a:latin typeface="+mj-lt"/>
              </a:rPr>
              <a:t>*$65 Fee</a:t>
            </a:r>
            <a:br>
              <a:rPr lang="en-US" sz="800" kern="1200" dirty="0">
                <a:latin typeface="+mj-lt"/>
              </a:rPr>
            </a:br>
            <a:r>
              <a:rPr lang="en-US" sz="800" kern="1200" dirty="0">
                <a:latin typeface="+mj-lt"/>
              </a:rPr>
              <a:t>*Essay Required</a:t>
            </a:r>
            <a:br>
              <a:rPr lang="en-US" sz="800" kern="1200" dirty="0">
                <a:latin typeface="+mj-lt"/>
              </a:rPr>
            </a:br>
            <a:r>
              <a:rPr lang="en-US" sz="800" kern="1200" dirty="0">
                <a:latin typeface="+mj-lt"/>
              </a:rPr>
              <a:t>*No GRE /MAT Required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4411227-351C-53CC-EB36-24BF2C8D6CD2}"/>
              </a:ext>
            </a:extLst>
          </p:cNvPr>
          <p:cNvSpPr/>
          <p:nvPr/>
        </p:nvSpPr>
        <p:spPr>
          <a:xfrm rot="7076272">
            <a:off x="9813967" y="4316676"/>
            <a:ext cx="560037" cy="297490"/>
          </a:xfrm>
          <a:custGeom>
            <a:avLst/>
            <a:gdLst>
              <a:gd name="connsiteX0" fmla="*/ 0 w 560037"/>
              <a:gd name="connsiteY0" fmla="*/ 59498 h 297490"/>
              <a:gd name="connsiteX1" fmla="*/ 411292 w 560037"/>
              <a:gd name="connsiteY1" fmla="*/ 59498 h 297490"/>
              <a:gd name="connsiteX2" fmla="*/ 411292 w 560037"/>
              <a:gd name="connsiteY2" fmla="*/ 0 h 297490"/>
              <a:gd name="connsiteX3" fmla="*/ 560037 w 560037"/>
              <a:gd name="connsiteY3" fmla="*/ 148745 h 297490"/>
              <a:gd name="connsiteX4" fmla="*/ 411292 w 560037"/>
              <a:gd name="connsiteY4" fmla="*/ 297490 h 297490"/>
              <a:gd name="connsiteX5" fmla="*/ 411292 w 560037"/>
              <a:gd name="connsiteY5" fmla="*/ 237992 h 297490"/>
              <a:gd name="connsiteX6" fmla="*/ 0 w 560037"/>
              <a:gd name="connsiteY6" fmla="*/ 237992 h 297490"/>
              <a:gd name="connsiteX7" fmla="*/ 0 w 560037"/>
              <a:gd name="connsiteY7" fmla="*/ 59498 h 29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037" h="297490">
                <a:moveTo>
                  <a:pt x="0" y="59498"/>
                </a:moveTo>
                <a:lnTo>
                  <a:pt x="411292" y="59498"/>
                </a:lnTo>
                <a:lnTo>
                  <a:pt x="411292" y="0"/>
                </a:lnTo>
                <a:lnTo>
                  <a:pt x="560037" y="148745"/>
                </a:lnTo>
                <a:lnTo>
                  <a:pt x="411292" y="297490"/>
                </a:lnTo>
                <a:lnTo>
                  <a:pt x="411292" y="237992"/>
                </a:lnTo>
                <a:lnTo>
                  <a:pt x="0" y="237992"/>
                </a:lnTo>
                <a:lnTo>
                  <a:pt x="0" y="5949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9497" rIns="89247" bIns="5949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C3D78B-19B8-EDFD-C406-9D5872E796C2}"/>
              </a:ext>
            </a:extLst>
          </p:cNvPr>
          <p:cNvSpPr/>
          <p:nvPr/>
        </p:nvSpPr>
        <p:spPr>
          <a:xfrm>
            <a:off x="6235295" y="2072194"/>
            <a:ext cx="1558007" cy="1838708"/>
          </a:xfrm>
          <a:custGeom>
            <a:avLst/>
            <a:gdLst>
              <a:gd name="connsiteX0" fmla="*/ 0 w 1558007"/>
              <a:gd name="connsiteY0" fmla="*/ 155801 h 1838708"/>
              <a:gd name="connsiteX1" fmla="*/ 155801 w 1558007"/>
              <a:gd name="connsiteY1" fmla="*/ 0 h 1838708"/>
              <a:gd name="connsiteX2" fmla="*/ 1402206 w 1558007"/>
              <a:gd name="connsiteY2" fmla="*/ 0 h 1838708"/>
              <a:gd name="connsiteX3" fmla="*/ 1558007 w 1558007"/>
              <a:gd name="connsiteY3" fmla="*/ 155801 h 1838708"/>
              <a:gd name="connsiteX4" fmla="*/ 1558007 w 1558007"/>
              <a:gd name="connsiteY4" fmla="*/ 1682907 h 1838708"/>
              <a:gd name="connsiteX5" fmla="*/ 1402206 w 1558007"/>
              <a:gd name="connsiteY5" fmla="*/ 1838708 h 1838708"/>
              <a:gd name="connsiteX6" fmla="*/ 155801 w 1558007"/>
              <a:gd name="connsiteY6" fmla="*/ 1838708 h 1838708"/>
              <a:gd name="connsiteX7" fmla="*/ 0 w 1558007"/>
              <a:gd name="connsiteY7" fmla="*/ 1682907 h 1838708"/>
              <a:gd name="connsiteX8" fmla="*/ 0 w 1558007"/>
              <a:gd name="connsiteY8" fmla="*/ 155801 h 18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007" h="1838708">
                <a:moveTo>
                  <a:pt x="0" y="155801"/>
                </a:moveTo>
                <a:cubicBezTo>
                  <a:pt x="0" y="69754"/>
                  <a:pt x="69754" y="0"/>
                  <a:pt x="155801" y="0"/>
                </a:cubicBezTo>
                <a:lnTo>
                  <a:pt x="1402206" y="0"/>
                </a:lnTo>
                <a:cubicBezTo>
                  <a:pt x="1488253" y="0"/>
                  <a:pt x="1558007" y="69754"/>
                  <a:pt x="1558007" y="155801"/>
                </a:cubicBezTo>
                <a:lnTo>
                  <a:pt x="1558007" y="1682907"/>
                </a:lnTo>
                <a:cubicBezTo>
                  <a:pt x="1558007" y="1768954"/>
                  <a:pt x="1488253" y="1838708"/>
                  <a:pt x="1402206" y="1838708"/>
                </a:cubicBezTo>
                <a:lnTo>
                  <a:pt x="155801" y="1838708"/>
                </a:lnTo>
                <a:cubicBezTo>
                  <a:pt x="69754" y="1838708"/>
                  <a:pt x="0" y="1768954"/>
                  <a:pt x="0" y="1682907"/>
                </a:cubicBezTo>
                <a:lnTo>
                  <a:pt x="0" y="1558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542" tIns="87542" rIns="87542" bIns="87542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>
                <a:latin typeface="+mj-lt"/>
              </a:rPr>
              <a:t>Submit Clinical Psychology Grad School Application by Dec 1</a:t>
            </a:r>
            <a:br>
              <a:rPr lang="en-US" sz="1050" b="1" kern="1200" dirty="0">
                <a:latin typeface="+mj-lt"/>
              </a:rPr>
            </a:br>
            <a:br>
              <a:rPr lang="en-US" sz="1600" b="1" kern="1200" dirty="0">
                <a:latin typeface="+mj-lt"/>
              </a:rPr>
            </a:br>
            <a:r>
              <a:rPr lang="en-US" sz="800" kern="1200" dirty="0">
                <a:latin typeface="+mj-lt"/>
              </a:rPr>
              <a:t>*No Fee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46E66D-7469-99EB-BD49-E09A141AAE95}"/>
              </a:ext>
            </a:extLst>
          </p:cNvPr>
          <p:cNvSpPr/>
          <p:nvPr/>
        </p:nvSpPr>
        <p:spPr>
          <a:xfrm>
            <a:off x="8621421" y="2639549"/>
            <a:ext cx="1769840" cy="1359476"/>
          </a:xfrm>
          <a:custGeom>
            <a:avLst/>
            <a:gdLst>
              <a:gd name="connsiteX0" fmla="*/ 0 w 1769840"/>
              <a:gd name="connsiteY0" fmla="*/ 135948 h 1359476"/>
              <a:gd name="connsiteX1" fmla="*/ 135948 w 1769840"/>
              <a:gd name="connsiteY1" fmla="*/ 0 h 1359476"/>
              <a:gd name="connsiteX2" fmla="*/ 1633892 w 1769840"/>
              <a:gd name="connsiteY2" fmla="*/ 0 h 1359476"/>
              <a:gd name="connsiteX3" fmla="*/ 1769840 w 1769840"/>
              <a:gd name="connsiteY3" fmla="*/ 135948 h 1359476"/>
              <a:gd name="connsiteX4" fmla="*/ 1769840 w 1769840"/>
              <a:gd name="connsiteY4" fmla="*/ 1223528 h 1359476"/>
              <a:gd name="connsiteX5" fmla="*/ 1633892 w 1769840"/>
              <a:gd name="connsiteY5" fmla="*/ 1359476 h 1359476"/>
              <a:gd name="connsiteX6" fmla="*/ 135948 w 1769840"/>
              <a:gd name="connsiteY6" fmla="*/ 1359476 h 1359476"/>
              <a:gd name="connsiteX7" fmla="*/ 0 w 1769840"/>
              <a:gd name="connsiteY7" fmla="*/ 1223528 h 1359476"/>
              <a:gd name="connsiteX8" fmla="*/ 0 w 1769840"/>
              <a:gd name="connsiteY8" fmla="*/ 135948 h 135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840" h="1359476">
                <a:moveTo>
                  <a:pt x="0" y="135948"/>
                </a:moveTo>
                <a:cubicBezTo>
                  <a:pt x="0" y="60866"/>
                  <a:pt x="60866" y="0"/>
                  <a:pt x="135948" y="0"/>
                </a:cubicBezTo>
                <a:lnTo>
                  <a:pt x="1633892" y="0"/>
                </a:lnTo>
                <a:cubicBezTo>
                  <a:pt x="1708974" y="0"/>
                  <a:pt x="1769840" y="60866"/>
                  <a:pt x="1769840" y="135948"/>
                </a:cubicBezTo>
                <a:lnTo>
                  <a:pt x="1769840" y="1223528"/>
                </a:lnTo>
                <a:cubicBezTo>
                  <a:pt x="1769840" y="1298610"/>
                  <a:pt x="1708974" y="1359476"/>
                  <a:pt x="1633892" y="1359476"/>
                </a:cubicBezTo>
                <a:lnTo>
                  <a:pt x="135948" y="1359476"/>
                </a:lnTo>
                <a:cubicBezTo>
                  <a:pt x="60866" y="1359476"/>
                  <a:pt x="0" y="1298610"/>
                  <a:pt x="0" y="1223528"/>
                </a:cubicBezTo>
                <a:lnTo>
                  <a:pt x="0" y="1359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728" tIns="81728" rIns="81728" bIns="81728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>
                <a:latin typeface="+mj-lt"/>
              </a:rPr>
              <a:t>Remote Interviews in Late January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1A1CC0F-939B-3B7A-49D3-2E7ADB9EF0EE}"/>
              </a:ext>
            </a:extLst>
          </p:cNvPr>
          <p:cNvSpPr/>
          <p:nvPr/>
        </p:nvSpPr>
        <p:spPr>
          <a:xfrm rot="16732356">
            <a:off x="9614957" y="4415252"/>
            <a:ext cx="311030" cy="21946"/>
          </a:xfrm>
          <a:custGeom>
            <a:avLst/>
            <a:gdLst>
              <a:gd name="connsiteX0" fmla="*/ 0 w 311030"/>
              <a:gd name="connsiteY0" fmla="*/ 4389 h 21946"/>
              <a:gd name="connsiteX1" fmla="*/ 300057 w 311030"/>
              <a:gd name="connsiteY1" fmla="*/ 4389 h 21946"/>
              <a:gd name="connsiteX2" fmla="*/ 300057 w 311030"/>
              <a:gd name="connsiteY2" fmla="*/ 0 h 21946"/>
              <a:gd name="connsiteX3" fmla="*/ 311030 w 311030"/>
              <a:gd name="connsiteY3" fmla="*/ 10973 h 21946"/>
              <a:gd name="connsiteX4" fmla="*/ 300057 w 311030"/>
              <a:gd name="connsiteY4" fmla="*/ 21946 h 21946"/>
              <a:gd name="connsiteX5" fmla="*/ 300057 w 311030"/>
              <a:gd name="connsiteY5" fmla="*/ 17557 h 21946"/>
              <a:gd name="connsiteX6" fmla="*/ 0 w 311030"/>
              <a:gd name="connsiteY6" fmla="*/ 17557 h 21946"/>
              <a:gd name="connsiteX7" fmla="*/ 0 w 311030"/>
              <a:gd name="connsiteY7" fmla="*/ 4389 h 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030" h="21946">
                <a:moveTo>
                  <a:pt x="311030" y="17556"/>
                </a:moveTo>
                <a:lnTo>
                  <a:pt x="10973" y="17556"/>
                </a:lnTo>
                <a:lnTo>
                  <a:pt x="10973" y="21945"/>
                </a:lnTo>
                <a:lnTo>
                  <a:pt x="0" y="10973"/>
                </a:lnTo>
                <a:lnTo>
                  <a:pt x="10973" y="1"/>
                </a:lnTo>
                <a:lnTo>
                  <a:pt x="10973" y="4390"/>
                </a:lnTo>
                <a:lnTo>
                  <a:pt x="311030" y="4390"/>
                </a:lnTo>
                <a:lnTo>
                  <a:pt x="311030" y="1755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4" tIns="4389" rIns="-1" bIns="438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C0E1D57-2FAE-988F-7355-02FB1C5265D9}"/>
              </a:ext>
            </a:extLst>
          </p:cNvPr>
          <p:cNvSpPr/>
          <p:nvPr/>
        </p:nvSpPr>
        <p:spPr>
          <a:xfrm>
            <a:off x="8492244" y="4762582"/>
            <a:ext cx="1769840" cy="1238537"/>
          </a:xfrm>
          <a:custGeom>
            <a:avLst/>
            <a:gdLst>
              <a:gd name="connsiteX0" fmla="*/ 0 w 1769840"/>
              <a:gd name="connsiteY0" fmla="*/ 123854 h 1238537"/>
              <a:gd name="connsiteX1" fmla="*/ 123854 w 1769840"/>
              <a:gd name="connsiteY1" fmla="*/ 0 h 1238537"/>
              <a:gd name="connsiteX2" fmla="*/ 1645986 w 1769840"/>
              <a:gd name="connsiteY2" fmla="*/ 0 h 1238537"/>
              <a:gd name="connsiteX3" fmla="*/ 1769840 w 1769840"/>
              <a:gd name="connsiteY3" fmla="*/ 123854 h 1238537"/>
              <a:gd name="connsiteX4" fmla="*/ 1769840 w 1769840"/>
              <a:gd name="connsiteY4" fmla="*/ 1114683 h 1238537"/>
              <a:gd name="connsiteX5" fmla="*/ 1645986 w 1769840"/>
              <a:gd name="connsiteY5" fmla="*/ 1238537 h 1238537"/>
              <a:gd name="connsiteX6" fmla="*/ 123854 w 1769840"/>
              <a:gd name="connsiteY6" fmla="*/ 1238537 h 1238537"/>
              <a:gd name="connsiteX7" fmla="*/ 0 w 1769840"/>
              <a:gd name="connsiteY7" fmla="*/ 1114683 h 1238537"/>
              <a:gd name="connsiteX8" fmla="*/ 0 w 1769840"/>
              <a:gd name="connsiteY8" fmla="*/ 123854 h 12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840" h="1238537">
                <a:moveTo>
                  <a:pt x="0" y="123854"/>
                </a:moveTo>
                <a:cubicBezTo>
                  <a:pt x="0" y="55451"/>
                  <a:pt x="55451" y="0"/>
                  <a:pt x="123854" y="0"/>
                </a:cubicBezTo>
                <a:lnTo>
                  <a:pt x="1645986" y="0"/>
                </a:lnTo>
                <a:cubicBezTo>
                  <a:pt x="1714389" y="0"/>
                  <a:pt x="1769840" y="55451"/>
                  <a:pt x="1769840" y="123854"/>
                </a:cubicBezTo>
                <a:lnTo>
                  <a:pt x="1769840" y="1114683"/>
                </a:lnTo>
                <a:cubicBezTo>
                  <a:pt x="1769840" y="1183086"/>
                  <a:pt x="1714389" y="1238537"/>
                  <a:pt x="1645986" y="1238537"/>
                </a:cubicBezTo>
                <a:lnTo>
                  <a:pt x="123854" y="1238537"/>
                </a:lnTo>
                <a:cubicBezTo>
                  <a:pt x="55451" y="1238537"/>
                  <a:pt x="0" y="1183086"/>
                  <a:pt x="0" y="1114683"/>
                </a:cubicBezTo>
                <a:lnTo>
                  <a:pt x="0" y="1238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206" tIns="238206" rIns="238206" bIns="238206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300" kern="12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2D1198-D1DC-A2DB-439D-19288A12B6A2}"/>
              </a:ext>
            </a:extLst>
          </p:cNvPr>
          <p:cNvSpPr/>
          <p:nvPr/>
        </p:nvSpPr>
        <p:spPr>
          <a:xfrm>
            <a:off x="5460761" y="4465421"/>
            <a:ext cx="1769840" cy="1459464"/>
          </a:xfrm>
          <a:custGeom>
            <a:avLst/>
            <a:gdLst>
              <a:gd name="connsiteX0" fmla="*/ 0 w 1769840"/>
              <a:gd name="connsiteY0" fmla="*/ 145946 h 1459464"/>
              <a:gd name="connsiteX1" fmla="*/ 145946 w 1769840"/>
              <a:gd name="connsiteY1" fmla="*/ 0 h 1459464"/>
              <a:gd name="connsiteX2" fmla="*/ 1623894 w 1769840"/>
              <a:gd name="connsiteY2" fmla="*/ 0 h 1459464"/>
              <a:gd name="connsiteX3" fmla="*/ 1769840 w 1769840"/>
              <a:gd name="connsiteY3" fmla="*/ 145946 h 1459464"/>
              <a:gd name="connsiteX4" fmla="*/ 1769840 w 1769840"/>
              <a:gd name="connsiteY4" fmla="*/ 1313518 h 1459464"/>
              <a:gd name="connsiteX5" fmla="*/ 1623894 w 1769840"/>
              <a:gd name="connsiteY5" fmla="*/ 1459464 h 1459464"/>
              <a:gd name="connsiteX6" fmla="*/ 145946 w 1769840"/>
              <a:gd name="connsiteY6" fmla="*/ 1459464 h 1459464"/>
              <a:gd name="connsiteX7" fmla="*/ 0 w 1769840"/>
              <a:gd name="connsiteY7" fmla="*/ 1313518 h 1459464"/>
              <a:gd name="connsiteX8" fmla="*/ 0 w 1769840"/>
              <a:gd name="connsiteY8" fmla="*/ 145946 h 145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840" h="1459464">
                <a:moveTo>
                  <a:pt x="0" y="145946"/>
                </a:moveTo>
                <a:cubicBezTo>
                  <a:pt x="0" y="65342"/>
                  <a:pt x="65342" y="0"/>
                  <a:pt x="145946" y="0"/>
                </a:cubicBezTo>
                <a:lnTo>
                  <a:pt x="1623894" y="0"/>
                </a:lnTo>
                <a:cubicBezTo>
                  <a:pt x="1704498" y="0"/>
                  <a:pt x="1769840" y="65342"/>
                  <a:pt x="1769840" y="145946"/>
                </a:cubicBezTo>
                <a:lnTo>
                  <a:pt x="1769840" y="1313518"/>
                </a:lnTo>
                <a:cubicBezTo>
                  <a:pt x="1769840" y="1394122"/>
                  <a:pt x="1704498" y="1459464"/>
                  <a:pt x="1623894" y="1459464"/>
                </a:cubicBezTo>
                <a:lnTo>
                  <a:pt x="145946" y="1459464"/>
                </a:lnTo>
                <a:cubicBezTo>
                  <a:pt x="65342" y="1459464"/>
                  <a:pt x="0" y="1394122"/>
                  <a:pt x="0" y="1313518"/>
                </a:cubicBezTo>
                <a:lnTo>
                  <a:pt x="0" y="1459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706" tIns="103706" rIns="103706" bIns="10370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FBD12-71C0-03B4-6BBA-DE54C2C72B58}"/>
              </a:ext>
            </a:extLst>
          </p:cNvPr>
          <p:cNvSpPr txBox="1"/>
          <p:nvPr/>
        </p:nvSpPr>
        <p:spPr>
          <a:xfrm>
            <a:off x="8492244" y="4909770"/>
            <a:ext cx="174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050" b="1" dirty="0">
                <a:solidFill>
                  <a:schemeClr val="bg1"/>
                </a:solidFill>
                <a:latin typeface="+mj-lt"/>
              </a:rPr>
            </a:br>
            <a:r>
              <a:rPr lang="en-US" sz="1050" b="1" dirty="0">
                <a:solidFill>
                  <a:schemeClr val="bg1"/>
                </a:solidFill>
                <a:latin typeface="+mj-lt"/>
              </a:rPr>
              <a:t>Pay $</a:t>
            </a:r>
            <a:r>
              <a:rPr lang="en-US" sz="1050" b="1">
                <a:solidFill>
                  <a:schemeClr val="bg1"/>
                </a:solidFill>
                <a:latin typeface="+mj-lt"/>
              </a:rPr>
              <a:t>175 </a:t>
            </a:r>
            <a:br>
              <a:rPr lang="en-US" sz="1050" b="1">
                <a:solidFill>
                  <a:schemeClr val="bg1"/>
                </a:solidFill>
                <a:latin typeface="+mj-lt"/>
              </a:rPr>
            </a:br>
            <a:r>
              <a:rPr lang="en-US" sz="1050" b="1">
                <a:solidFill>
                  <a:schemeClr val="bg1"/>
                </a:solidFill>
                <a:latin typeface="+mj-lt"/>
              </a:rPr>
              <a:t>Enrollment Deposit </a:t>
            </a:r>
            <a:br>
              <a:rPr lang="en-US" sz="1050" b="1">
                <a:solidFill>
                  <a:schemeClr val="bg1"/>
                </a:solidFill>
                <a:latin typeface="+mj-lt"/>
              </a:rPr>
            </a:br>
            <a:r>
              <a:rPr lang="en-US" sz="1050" b="1">
                <a:solidFill>
                  <a:schemeClr val="bg1"/>
                </a:solidFill>
                <a:latin typeface="+mj-lt"/>
              </a:rPr>
              <a:t>by </a:t>
            </a:r>
            <a:r>
              <a:rPr lang="en-US" sz="1050" b="1" dirty="0">
                <a:solidFill>
                  <a:schemeClr val="bg1"/>
                </a:solidFill>
                <a:latin typeface="+mj-lt"/>
              </a:rPr>
              <a:t>May 15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1046E-7A49-71E3-F5A2-8178A30C9127}"/>
              </a:ext>
            </a:extLst>
          </p:cNvPr>
          <p:cNvSpPr txBox="1"/>
          <p:nvPr/>
        </p:nvSpPr>
        <p:spPr>
          <a:xfrm>
            <a:off x="5510305" y="4614975"/>
            <a:ext cx="1670751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Tisa Offc Serif Pro" panose="02010504030101020102" pitchFamily="2" charset="0"/>
              </a:rPr>
              <a:t>Misc. Paperwork:</a:t>
            </a:r>
            <a:br>
              <a:rPr lang="en-US" sz="1000" b="1" dirty="0">
                <a:solidFill>
                  <a:schemeClr val="bg1"/>
                </a:solidFill>
                <a:latin typeface="Tisa Offc Serif Pro" panose="02010504030101020102" pitchFamily="2" charset="0"/>
              </a:rPr>
            </a:br>
            <a:br>
              <a:rPr lang="en-US" sz="1000" b="1" dirty="0">
                <a:solidFill>
                  <a:schemeClr val="bg1"/>
                </a:solidFill>
                <a:latin typeface="Tisa Offc Serif Pro" panose="02010504030101020102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  <a:t>*Apply for Financial </a:t>
            </a:r>
            <a:b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  <a:t>  Aid/Housing</a:t>
            </a:r>
            <a:b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  <a:t>*</a:t>
            </a:r>
            <a:r>
              <a:rPr lang="en-US" sz="800" dirty="0" err="1">
                <a:solidFill>
                  <a:schemeClr val="bg1"/>
                </a:solidFill>
                <a:latin typeface="Tisa Offc Serif Pro" panose="02010504030101020102" pitchFamily="2" charset="0"/>
              </a:rPr>
              <a:t>MaineCard</a:t>
            </a:r>
            <a: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  <a:t> ID </a:t>
            </a:r>
            <a:b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  <a:t>*Math Exam</a:t>
            </a:r>
            <a:b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  <a:t>*IZ Records</a:t>
            </a:r>
            <a:b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  <a:t>*College Transcript</a:t>
            </a:r>
            <a:b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</a:br>
            <a:r>
              <a:rPr lang="en-US" sz="800" dirty="0">
                <a:solidFill>
                  <a:schemeClr val="bg1"/>
                </a:solidFill>
                <a:latin typeface="Tisa Offc Serif Pro" panose="02010504030101020102" pitchFamily="2" charset="0"/>
              </a:rPr>
              <a:t>*Buy Books</a:t>
            </a:r>
          </a:p>
          <a:p>
            <a:endParaRPr lang="en-US" sz="10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3D3D4A-2305-96B7-151F-8AE40F012530}"/>
              </a:ext>
            </a:extLst>
          </p:cNvPr>
          <p:cNvSpPr/>
          <p:nvPr/>
        </p:nvSpPr>
        <p:spPr>
          <a:xfrm>
            <a:off x="5423746" y="3190700"/>
            <a:ext cx="526596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9D8010B-92EA-B24E-7028-442255F86E6B}"/>
              </a:ext>
            </a:extLst>
          </p:cNvPr>
          <p:cNvSpPr/>
          <p:nvPr/>
        </p:nvSpPr>
        <p:spPr>
          <a:xfrm rot="1687015">
            <a:off x="2851950" y="3018064"/>
            <a:ext cx="526596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6A3C6BF-6FE5-7608-331F-BBBF0DD76E0F}"/>
              </a:ext>
            </a:extLst>
          </p:cNvPr>
          <p:cNvSpPr/>
          <p:nvPr/>
        </p:nvSpPr>
        <p:spPr>
          <a:xfrm>
            <a:off x="7936120" y="3300412"/>
            <a:ext cx="526596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3E4ACA7-1341-D9AA-24D3-52335EBDF4BA}"/>
              </a:ext>
            </a:extLst>
          </p:cNvPr>
          <p:cNvSpPr/>
          <p:nvPr/>
        </p:nvSpPr>
        <p:spPr>
          <a:xfrm rot="5050786">
            <a:off x="9149084" y="4186415"/>
            <a:ext cx="526596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1C63339-1652-2319-1349-72A63BF937CC}"/>
              </a:ext>
            </a:extLst>
          </p:cNvPr>
          <p:cNvSpPr/>
          <p:nvPr/>
        </p:nvSpPr>
        <p:spPr>
          <a:xfrm rot="10800000">
            <a:off x="7561923" y="5133172"/>
            <a:ext cx="753401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510034-78C2-6981-52BD-CA8E17E6A9EA}"/>
              </a:ext>
            </a:extLst>
          </p:cNvPr>
          <p:cNvSpPr/>
          <p:nvPr/>
        </p:nvSpPr>
        <p:spPr>
          <a:xfrm>
            <a:off x="-1934" y="1559719"/>
            <a:ext cx="3513364" cy="1639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Audio 51">
            <a:hlinkClick r:id="" action="ppaction://media"/>
            <a:extLst>
              <a:ext uri="{FF2B5EF4-FFF2-40B4-BE49-F238E27FC236}">
                <a16:creationId xmlns:a16="http://schemas.microsoft.com/office/drawing/2014/main" id="{7A7C7571-0B48-AFE6-2306-1F6FE5625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82636-664B-CD6E-7101-1CE4BD85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60"/>
    </mc:Choice>
    <mc:Fallback xmlns="">
      <p:transition spd="slow" advTm="86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37" y="1849236"/>
            <a:ext cx="4607268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          Cost</a:t>
            </a:r>
            <a:endParaRPr lang="en-US" noProof="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6237" y="2465615"/>
            <a:ext cx="3114674" cy="2662572"/>
          </a:xfrm>
        </p:spPr>
        <p:txBody>
          <a:bodyPr/>
          <a:lstStyle/>
          <a:p>
            <a:r>
              <a:rPr lang="en-ZA" dirty="0">
                <a:latin typeface="+mj-lt"/>
              </a:rPr>
              <a:t>Tuition		11,940</a:t>
            </a:r>
            <a:br>
              <a:rPr lang="en-ZA" dirty="0">
                <a:latin typeface="+mj-lt"/>
              </a:rPr>
            </a:br>
            <a:r>
              <a:rPr lang="en-ZA" dirty="0">
                <a:latin typeface="+mj-lt"/>
              </a:rPr>
              <a:t>Other Fees	     346</a:t>
            </a:r>
            <a:br>
              <a:rPr lang="en-ZA" dirty="0">
                <a:latin typeface="+mj-lt"/>
              </a:rPr>
            </a:br>
            <a:r>
              <a:rPr lang="en-ZA" dirty="0">
                <a:latin typeface="+mj-lt"/>
              </a:rPr>
              <a:t>Room &amp; Board	11,856</a:t>
            </a:r>
            <a:br>
              <a:rPr lang="en-ZA" dirty="0">
                <a:latin typeface="+mj-lt"/>
              </a:rPr>
            </a:br>
            <a:r>
              <a:rPr lang="en-ZA" dirty="0">
                <a:latin typeface="+mj-lt"/>
              </a:rPr>
              <a:t>Books &amp; Supplies	  1,000</a:t>
            </a:r>
            <a:br>
              <a:rPr lang="en-ZA" dirty="0">
                <a:latin typeface="+mj-lt"/>
              </a:rPr>
            </a:br>
            <a:r>
              <a:rPr lang="en-ZA" dirty="0">
                <a:latin typeface="+mj-lt"/>
              </a:rPr>
              <a:t>Travel &amp; Misc.	  </a:t>
            </a:r>
            <a:r>
              <a:rPr lang="en-ZA" u="sng" dirty="0">
                <a:latin typeface="+mj-lt"/>
              </a:rPr>
              <a:t>2,270</a:t>
            </a:r>
            <a:br>
              <a:rPr lang="en-ZA" u="sng" dirty="0">
                <a:latin typeface="+mj-lt"/>
              </a:rPr>
            </a:br>
            <a:br>
              <a:rPr lang="en-ZA" u="sng" dirty="0">
                <a:latin typeface="+mj-lt"/>
              </a:rPr>
            </a:br>
            <a:r>
              <a:rPr lang="en-ZA" b="1" u="sng" dirty="0">
                <a:latin typeface="+mj-lt"/>
              </a:rPr>
              <a:t>YEARLY COST:      $27,412</a:t>
            </a:r>
            <a:br>
              <a:rPr lang="en-ZA" b="1" u="sng" dirty="0">
                <a:latin typeface="+mj-lt"/>
              </a:rPr>
            </a:br>
            <a:br>
              <a:rPr lang="en-ZA" u="sng" dirty="0">
                <a:latin typeface="+mj-lt"/>
              </a:rPr>
            </a:br>
            <a:r>
              <a:rPr lang="en-ZA" b="1" u="sng" dirty="0">
                <a:latin typeface="+mj-lt"/>
              </a:rPr>
              <a:t>x FIVE YEARS =   $137,060</a:t>
            </a:r>
          </a:p>
        </p:txBody>
      </p:sp>
      <p:pic>
        <p:nvPicPr>
          <p:cNvPr id="10" name="Picture Placeholder 9" descr="Text&#10;&#10;Description automatically generated with medium confidence">
            <a:extLst>
              <a:ext uri="{FF2B5EF4-FFF2-40B4-BE49-F238E27FC236}">
                <a16:creationId xmlns:a16="http://schemas.microsoft.com/office/drawing/2014/main" id="{CE9FED4D-BC30-2219-9D14-B0BB7DBADB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4934" b="4934"/>
          <a:stretch>
            <a:fillRect/>
          </a:stretch>
        </p:blipFill>
        <p:spPr>
          <a:xfrm>
            <a:off x="3956059" y="1889399"/>
            <a:ext cx="2221551" cy="185646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8CCC61-CB81-276B-F79A-5B7EE16E6DAA}"/>
              </a:ext>
            </a:extLst>
          </p:cNvPr>
          <p:cNvSpPr txBox="1"/>
          <p:nvPr/>
        </p:nvSpPr>
        <p:spPr>
          <a:xfrm>
            <a:off x="1089555" y="703496"/>
            <a:ext cx="471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Times New Roman" panose="02020603050405020304" pitchFamily="18" charset="0"/>
              </a:rPr>
              <a:t>COST VS. RETURN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90159-F7BD-9A78-C9E8-64A85AEC8396}"/>
              </a:ext>
            </a:extLst>
          </p:cNvPr>
          <p:cNvSpPr txBox="1"/>
          <p:nvPr/>
        </p:nvSpPr>
        <p:spPr>
          <a:xfrm>
            <a:off x="4855972" y="4741361"/>
            <a:ext cx="3875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Average Annual Salary for a Clinical Psychologist in Maine: $118,651*</a:t>
            </a:r>
            <a:br>
              <a:rPr lang="en-US" dirty="0">
                <a:latin typeface="+mj-lt"/>
                <a:cs typeface="Times New Roman" panose="02020603050405020304" pitchFamily="18" charset="0"/>
              </a:rPr>
            </a:br>
            <a:br>
              <a:rPr lang="en-US" dirty="0">
                <a:latin typeface="+mj-lt"/>
                <a:cs typeface="Times New Roman" panose="02020603050405020304" pitchFamily="18" charset="0"/>
              </a:rPr>
            </a:br>
            <a:r>
              <a:rPr lang="en-US" dirty="0">
                <a:latin typeface="+mj-lt"/>
                <a:cs typeface="Times New Roman" panose="02020603050405020304" pitchFamily="18" charset="0"/>
              </a:rPr>
              <a:t>*According to </a:t>
            </a:r>
            <a:r>
              <a:rPr lang="en-US" dirty="0">
                <a:latin typeface="+mj-lt"/>
                <a:cs typeface="Times New Roman" panose="02020603050405020304" pitchFamily="18" charset="0"/>
                <a:hlinkClick r:id="rId6"/>
              </a:rPr>
              <a:t>indeed.com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Salaries</a:t>
            </a:r>
          </a:p>
        </p:txBody>
      </p:sp>
      <p:pic>
        <p:nvPicPr>
          <p:cNvPr id="14" name="Picture 13" descr="A picture containing automaton, stack&#10;&#10;Description automatically generated">
            <a:extLst>
              <a:ext uri="{FF2B5EF4-FFF2-40B4-BE49-F238E27FC236}">
                <a16:creationId xmlns:a16="http://schemas.microsoft.com/office/drawing/2014/main" id="{51890139-D18E-6603-66E6-3B20531B8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3191" y="3644792"/>
            <a:ext cx="2662572" cy="26625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912EF7-9A28-263F-FAB0-3FE7CAB1B874}"/>
              </a:ext>
            </a:extLst>
          </p:cNvPr>
          <p:cNvSpPr txBox="1"/>
          <p:nvPr/>
        </p:nvSpPr>
        <p:spPr>
          <a:xfrm>
            <a:off x="3626895" y="6424271"/>
            <a:ext cx="719486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sa Offc Serif Pro" panose="02010504030101020102" pitchFamily="2" charset="0"/>
              </a:rPr>
              <a:t>GRADUATE SCHOOL PRESENTATION – LANE                                                                                                                                          5</a:t>
            </a:r>
          </a:p>
          <a:p>
            <a:endParaRPr lang="en-US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F0DA579-6AC5-17B4-BF8F-8DB0F8FA10C8}"/>
              </a:ext>
            </a:extLst>
          </p:cNvPr>
          <p:cNvSpPr txBox="1">
            <a:spLocks/>
          </p:cNvSpPr>
          <p:nvPr/>
        </p:nvSpPr>
        <p:spPr>
          <a:xfrm>
            <a:off x="5417524" y="4265333"/>
            <a:ext cx="4607268" cy="4694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          Return</a:t>
            </a:r>
          </a:p>
        </p:txBody>
      </p:sp>
      <p:pic>
        <p:nvPicPr>
          <p:cNvPr id="49" name="Audio 48">
            <a:hlinkClick r:id="" action="ppaction://media"/>
            <a:extLst>
              <a:ext uri="{FF2B5EF4-FFF2-40B4-BE49-F238E27FC236}">
                <a16:creationId xmlns:a16="http://schemas.microsoft.com/office/drawing/2014/main" id="{326DA617-D015-FEBF-DE24-B8EE67AA2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880517-BBDB-4741-BB07-3C44AF3B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09"/>
    </mc:Choice>
    <mc:Fallback xmlns="">
      <p:transition spd="slow" advTm="46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880</TotalTime>
  <Words>371</Words>
  <Application>Microsoft Office PowerPoint</Application>
  <PresentationFormat>Widescreen</PresentationFormat>
  <Paragraphs>38</Paragraphs>
  <Slides>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Times New Roman</vt:lpstr>
      <vt:lpstr>Tisa Offc Serif Pro</vt:lpstr>
      <vt:lpstr>Univers Light</vt:lpstr>
      <vt:lpstr>Univers LT Std 45 Light</vt:lpstr>
      <vt:lpstr>Office Theme</vt:lpstr>
      <vt:lpstr>The University of Maine</vt:lpstr>
      <vt:lpstr>Clinical Psychology Ph.D.</vt:lpstr>
      <vt:lpstr>Meet the Director of Clinical Training</vt:lpstr>
      <vt:lpstr>APPLICATION PROCESS </vt:lpstr>
      <vt:lpstr>          Cost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presentation</dc:title>
  <dc:creator>Carol Lane</dc:creator>
  <cp:lastModifiedBy>Carol Lane</cp:lastModifiedBy>
  <cp:revision>4</cp:revision>
  <dcterms:created xsi:type="dcterms:W3CDTF">2022-11-20T15:42:23Z</dcterms:created>
  <dcterms:modified xsi:type="dcterms:W3CDTF">2022-11-23T20:32:23Z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