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175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65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6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47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3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9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3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5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3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4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8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3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36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2" r:id="rId5"/>
    <p:sldLayoutId id="2147483666" r:id="rId6"/>
    <p:sldLayoutId id="2147483667" r:id="rId7"/>
    <p:sldLayoutId id="2147483668" r:id="rId8"/>
    <p:sldLayoutId id="2147483671" r:id="rId9"/>
    <p:sldLayoutId id="2147483669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0444D-6CBC-4728-98DD-71173CFCF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812910"/>
            <a:ext cx="6253317" cy="3686015"/>
          </a:xfrm>
        </p:spPr>
        <p:txBody>
          <a:bodyPr>
            <a:normAutofit fontScale="90000"/>
          </a:bodyPr>
          <a:lstStyle/>
          <a:p>
            <a:r>
              <a:rPr lang="en-US" sz="6200" b="0" i="0" u="none" strike="noStrike" dirty="0">
                <a:effectLst/>
                <a:latin typeface="Arial" panose="020B0604020202020204" pitchFamily="34" charset="0"/>
              </a:rPr>
              <a:t>First Responder Critical Incident Debriefing Teams and Sgt. Greg Mitchell</a:t>
            </a:r>
            <a:endParaRPr lang="en-US" sz="6200" dirty="0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564A31B1-F4D2-4BB7-9D16-7B1313A23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33" y="1365741"/>
            <a:ext cx="3843791" cy="38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ISM Mitchell Slide 1">
            <a:hlinkClick r:id="" action="ppaction://media"/>
            <a:extLst>
              <a:ext uri="{FF2B5EF4-FFF2-40B4-BE49-F238E27FC236}">
                <a16:creationId xmlns:a16="http://schemas.microsoft.com/office/drawing/2014/main" id="{C59AF364-B7F1-4E4C-84CC-7560BE8B0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3861" y="5740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3F5CA-2788-4169-BB04-E7F7EBB3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normal person in the USA experiences on average 2 critical incidents in their lifetime. A police officer responds to an average of 800.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F9A61-3738-47DC-B70E-F548CADBA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108" y="2485206"/>
            <a:ext cx="5834743" cy="3760891"/>
          </a:xfrm>
        </p:spPr>
        <p:txBody>
          <a:bodyPr/>
          <a:lstStyle/>
          <a:p>
            <a:r>
              <a:rPr lang="en-US" dirty="0"/>
              <a:t>Critical incident stress debriefing teams are used to help those who respond to critical incidents process through what they have experienced. These teams can be composed of:</a:t>
            </a:r>
          </a:p>
          <a:p>
            <a:pPr marL="688975" indent="-209550">
              <a:buClrTx/>
              <a:buFont typeface="Wingdings" panose="05000000000000000000" pitchFamily="2" charset="2"/>
              <a:buChar char="§"/>
            </a:pPr>
            <a:r>
              <a:rPr lang="en-US" dirty="0"/>
              <a:t> Trained Peers</a:t>
            </a:r>
          </a:p>
          <a:p>
            <a:pPr marL="688975" indent="-209550">
              <a:buClrTx/>
              <a:buFont typeface="Wingdings" panose="05000000000000000000" pitchFamily="2" charset="2"/>
              <a:buChar char="§"/>
            </a:pPr>
            <a:r>
              <a:rPr lang="en-US" dirty="0"/>
              <a:t>Chaplains</a:t>
            </a:r>
          </a:p>
          <a:p>
            <a:pPr marL="688975" indent="-209550">
              <a:buClrTx/>
              <a:buFont typeface="Wingdings" panose="05000000000000000000" pitchFamily="2" charset="2"/>
              <a:buChar char="§"/>
            </a:pPr>
            <a:r>
              <a:rPr lang="en-US" dirty="0"/>
              <a:t>Mental Health Providers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54135-4E30-47C4-8917-F226D255D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49" y="2530176"/>
            <a:ext cx="5254171" cy="2928768"/>
          </a:xfrm>
          <a:prstGeom prst="rect">
            <a:avLst/>
          </a:prstGeom>
        </p:spPr>
      </p:pic>
      <p:pic>
        <p:nvPicPr>
          <p:cNvPr id="5" name="CISM Mitchell Slide 2">
            <a:hlinkClick r:id="" action="ppaction://media"/>
            <a:extLst>
              <a:ext uri="{FF2B5EF4-FFF2-40B4-BE49-F238E27FC236}">
                <a16:creationId xmlns:a16="http://schemas.microsoft.com/office/drawing/2014/main" id="{64E4ED36-F6F0-4FC7-A9FF-2152F3D59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2081" y="5530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C3C0-0D94-4770-9F35-E4A1EC37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9"/>
            <a:ext cx="10058400" cy="1450757"/>
          </a:xfrm>
        </p:spPr>
        <p:txBody>
          <a:bodyPr/>
          <a:lstStyle/>
          <a:p>
            <a:r>
              <a:rPr lang="en-US" dirty="0"/>
              <a:t>Introducing Sgt. Greg Mitchell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BDF42-C4C0-4823-BEA8-E018FEB34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449263">
              <a:buClrTx/>
              <a:buFont typeface="Wingdings" panose="05000000000000000000" pitchFamily="2" charset="2"/>
              <a:buChar char="§"/>
            </a:pPr>
            <a:r>
              <a:rPr lang="en-US" dirty="0"/>
              <a:t>Member of the Maine State Police Critical Incident Debriefing Team and later an assistant commander of the team</a:t>
            </a:r>
          </a:p>
          <a:p>
            <a:pPr marL="914400" indent="-449263">
              <a:buClrTx/>
              <a:buFont typeface="Wingdings" panose="05000000000000000000" pitchFamily="2" charset="2"/>
              <a:buChar char="§"/>
            </a:pPr>
            <a:r>
              <a:rPr lang="en-US" dirty="0"/>
              <a:t>Introduced to CISM teams during his time in the military </a:t>
            </a:r>
          </a:p>
          <a:p>
            <a:pPr marL="914400" indent="-449263">
              <a:buClrTx/>
              <a:buFont typeface="Wingdings" panose="05000000000000000000" pitchFamily="2" charset="2"/>
              <a:buChar char="§"/>
            </a:pPr>
            <a:r>
              <a:rPr lang="en-US" dirty="0"/>
              <a:t>Joined the Maine State Police team after a difficult call since it reinforced the need for support with the situations they deal with</a:t>
            </a:r>
          </a:p>
          <a:p>
            <a:pPr marL="914400" indent="-449263">
              <a:buClrTx/>
              <a:buFont typeface="Wingdings" panose="05000000000000000000" pitchFamily="2" charset="2"/>
              <a:buChar char="§"/>
            </a:pPr>
            <a:r>
              <a:rPr lang="en-US" dirty="0"/>
              <a:t>Now works as a Sergeant in Major Crimes and ensures that CISM is included in the daily operations since they work with the hardest scenes</a:t>
            </a:r>
          </a:p>
        </p:txBody>
      </p:sp>
      <p:pic>
        <p:nvPicPr>
          <p:cNvPr id="4" name="CISM Mitchell Slide 3">
            <a:hlinkClick r:id="" action="ppaction://media"/>
            <a:extLst>
              <a:ext uri="{FF2B5EF4-FFF2-40B4-BE49-F238E27FC236}">
                <a16:creationId xmlns:a16="http://schemas.microsoft.com/office/drawing/2014/main" id="{410369DA-C82F-40B9-B804-5043AC0A5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827" y="5564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6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2F2F0-3EFD-4910-9522-5E75BB88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Members Assistance Team</a:t>
            </a:r>
            <a:br>
              <a:rPr lang="en-US" dirty="0"/>
            </a:br>
            <a:r>
              <a:rPr lang="en-US" dirty="0"/>
              <a:t>(MAT)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386DA-5928-4D4F-8C15-FE52FB4CF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/>
          </a:bodyPr>
          <a:lstStyle/>
          <a:p>
            <a:pPr marL="465138" indent="-465138">
              <a:buClrTx/>
              <a:buFont typeface="Wingdings" panose="05000000000000000000" pitchFamily="2" charset="2"/>
              <a:buChar char="v"/>
            </a:pPr>
            <a:r>
              <a:rPr lang="en-US" dirty="0"/>
              <a:t>The State Police Critical Incident Debriefing Team was changed to the Members Assistance Team (MAT) </a:t>
            </a:r>
          </a:p>
          <a:p>
            <a:pPr marL="465138" indent="-465138">
              <a:buClrTx/>
              <a:buFont typeface="Wingdings" panose="05000000000000000000" pitchFamily="2" charset="2"/>
              <a:buChar char="v"/>
            </a:pPr>
            <a:r>
              <a:rPr lang="en-US" dirty="0"/>
              <a:t>The team does face to face debriefings</a:t>
            </a:r>
          </a:p>
          <a:p>
            <a:pPr marL="465138" indent="-465138">
              <a:buClrTx/>
              <a:buFont typeface="Wingdings" panose="05000000000000000000" pitchFamily="2" charset="2"/>
              <a:buChar char="v"/>
            </a:pPr>
            <a:r>
              <a:rPr lang="en-US" dirty="0"/>
              <a:t>Gives first responders resources available to them in terms of referrals, information from </a:t>
            </a:r>
            <a:r>
              <a:rPr lang="en-US" dirty="0">
                <a:effectLst/>
                <a:ea typeface="Calibri" panose="020F0502020204030204" pitchFamily="34" charset="0"/>
              </a:rPr>
              <a:t>the State of Maine Integrated Living Resources (EAP), and other resources</a:t>
            </a:r>
          </a:p>
          <a:p>
            <a:pPr marL="465138" indent="-465138">
              <a:buClrTx/>
              <a:buFont typeface="Wingdings" panose="05000000000000000000" pitchFamily="2" charset="2"/>
              <a:buChar char="v"/>
            </a:pPr>
            <a:r>
              <a:rPr lang="en-US" dirty="0"/>
              <a:t>Has yearly training and consults with a mental health practitioner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ISM Mitchell Slide 4">
            <a:hlinkClick r:id="" action="ppaction://media"/>
            <a:extLst>
              <a:ext uri="{FF2B5EF4-FFF2-40B4-BE49-F238E27FC236}">
                <a16:creationId xmlns:a16="http://schemas.microsoft.com/office/drawing/2014/main" id="{EBBEE008-B3E3-4102-8D2A-7284C412F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4932" y="5385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Sagona Extra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agona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222</Words>
  <Application>Microsoft Office PowerPoint</Application>
  <PresentationFormat>Widescreen</PresentationFormat>
  <Paragraphs>16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Sagona Book</vt:lpstr>
      <vt:lpstr>Sagona ExtraLight</vt:lpstr>
      <vt:lpstr>Wingdings</vt:lpstr>
      <vt:lpstr>RetrospectVTI</vt:lpstr>
      <vt:lpstr>First Responder Critical Incident Debriefing Teams and Sgt. Greg Mitchell</vt:lpstr>
      <vt:lpstr>The normal person in the USA experiences on average 2 critical incidents in their lifetime. A police officer responds to an average of 800. </vt:lpstr>
      <vt:lpstr>Introducing Sgt. Greg Mitchell</vt:lpstr>
      <vt:lpstr>Members Assistance Team (MAT)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Responder Critical Incident Debriefing Teams and Sgt. Greg Mitchell</dc:title>
  <dc:creator>christina.ingemi@maine.edu</dc:creator>
  <cp:lastModifiedBy>christina.ingemi@maine.edu</cp:lastModifiedBy>
  <cp:revision>6</cp:revision>
  <dcterms:created xsi:type="dcterms:W3CDTF">2020-11-29T01:34:33Z</dcterms:created>
  <dcterms:modified xsi:type="dcterms:W3CDTF">2020-11-29T06:10:18Z</dcterms:modified>
</cp:coreProperties>
</file>