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9CA5A-D7AC-4917-8091-E639F37EB753}" type="datetimeFigureOut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23358-FB7B-491F-9A75-6E8C4386C2D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B125D2-818D-4742-9EBA-996E696447C0}" type="datetime1">
              <a:rPr lang="nl-NL" smtClean="0"/>
              <a:t>9-11-2010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355FDF-8B5B-4D2E-8DA1-F893812EBC95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19D469-0DAA-4800-BAD9-4130892624B7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252B40-2662-4DF5-A90B-D40D5291414F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3EDADE-C2E0-4E4C-8DFB-347C37EB95DE}" type="datetime1">
              <a:rPr lang="nl-NL" smtClean="0"/>
              <a:t>9-11-2010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3AEB4-C268-434E-B520-C4B26C4C007C}" type="datetime1">
              <a:rPr lang="nl-NL" smtClean="0"/>
              <a:t>9-11-2010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0B92D9-7C00-4D92-874E-BFE5AA64D255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FD7BF3-2655-49F1-A4C3-7546544F51DE}" type="datetime1">
              <a:rPr lang="nl-NL" smtClean="0"/>
              <a:t>9-11-2010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241823-E4BF-4D51-A5D6-4D222CCDF64E}" type="datetime1">
              <a:rPr lang="nl-NL" smtClean="0"/>
              <a:t>9-11-2010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1E28C3-A70C-466D-83A2-AA769ABE77EF}" type="datetime1">
              <a:rPr lang="nl-NL" smtClean="0"/>
              <a:t>9-11-2010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73FCF4-2A9B-460C-97D1-4E1AB5E56D31}" type="datetime1">
              <a:rPr lang="nl-NL" smtClean="0"/>
              <a:t>9-11-2010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C983BC-5FBB-4A52-9BC2-69AE28D41D3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c/c4/John_Evangelis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4000" b="1" dirty="0" smtClean="0">
                <a:latin typeface="+mn-lt"/>
              </a:rPr>
              <a:t>Identity in a diverse society</a:t>
            </a:r>
            <a:br>
              <a:rPr lang="en-US" sz="4000" b="1" dirty="0" smtClean="0">
                <a:latin typeface="+mn-lt"/>
              </a:rPr>
            </a:b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Crossing Borders</a:t>
            </a: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International Module on Participation and Citizenship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grpSp>
        <p:nvGrpSpPr>
          <p:cNvPr id="17" name="Group 1"/>
          <p:cNvGrpSpPr>
            <a:grpSpLocks noGrp="1" noChangeAspect="1"/>
          </p:cNvGrpSpPr>
          <p:nvPr>
            <p:ph type="subTitle" idx="1"/>
          </p:nvPr>
        </p:nvGrpSpPr>
        <p:grpSpPr bwMode="auto">
          <a:xfrm>
            <a:off x="685800" y="3611563"/>
            <a:ext cx="7772400" cy="1200150"/>
            <a:chOff x="5181" y="3139"/>
            <a:chExt cx="2469" cy="2769"/>
          </a:xfrm>
        </p:grpSpPr>
        <p:sp>
          <p:nvSpPr>
            <p:cNvPr id="18" name="AutoShape 5"/>
            <p:cNvSpPr>
              <a:spLocks noChangeAspect="1" noChangeArrowheads="1" noTextEdit="1"/>
            </p:cNvSpPr>
            <p:nvPr/>
          </p:nvSpPr>
          <p:spPr bwMode="auto">
            <a:xfrm>
              <a:off x="6057" y="3139"/>
              <a:ext cx="744" cy="19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AutoShape 4"/>
            <p:cNvSpPr>
              <a:spLocks noChangeShapeType="1"/>
            </p:cNvSpPr>
            <p:nvPr/>
          </p:nvSpPr>
          <p:spPr bwMode="auto">
            <a:xfrm>
              <a:off x="5181" y="3844"/>
              <a:ext cx="2469" cy="10"/>
            </a:xfrm>
            <a:prstGeom prst="straightConnector1">
              <a:avLst/>
            </a:prstGeom>
            <a:noFill/>
            <a:ln w="127000">
              <a:solidFill>
                <a:srgbClr val="4F81B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AutoShape 3"/>
            <p:cNvSpPr>
              <a:spLocks noChangeShapeType="1"/>
            </p:cNvSpPr>
            <p:nvPr/>
          </p:nvSpPr>
          <p:spPr bwMode="auto">
            <a:xfrm flipH="1" flipV="1">
              <a:off x="5181" y="5239"/>
              <a:ext cx="2469" cy="11"/>
            </a:xfrm>
            <a:prstGeom prst="straightConnector1">
              <a:avLst/>
            </a:prstGeom>
            <a:noFill/>
            <a:ln w="127000">
              <a:solidFill>
                <a:srgbClr val="C0504D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AutoShape 2"/>
            <p:cNvSpPr>
              <a:spLocks noChangeShapeType="1"/>
            </p:cNvSpPr>
            <p:nvPr/>
          </p:nvSpPr>
          <p:spPr bwMode="auto">
            <a:xfrm flipH="1">
              <a:off x="6404" y="3139"/>
              <a:ext cx="23" cy="2769"/>
            </a:xfrm>
            <a:prstGeom prst="straightConnector1">
              <a:avLst/>
            </a:prstGeom>
            <a:noFill/>
            <a:ln w="1270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248C-2364-4812-841D-8534BC153F7C}" type="datetime1">
              <a:rPr lang="nl-NL" smtClean="0"/>
              <a:t>9-11-2010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</a:t>
            </a:fld>
            <a:endParaRPr lang="nl-NL"/>
          </a:p>
        </p:txBody>
      </p:sp>
      <p:sp>
        <p:nvSpPr>
          <p:cNvPr id="7" name="Tijdelijke aanduiding voor datum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D7BF3-2655-49F1-A4C3-7546544F51DE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9-11-2010</a:t>
            </a:fld>
            <a:endParaRPr kumimoji="0" lang="nl-NL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voettekst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H.J. Kuipers / INHolland University</a:t>
            </a:r>
          </a:p>
        </p:txBody>
      </p:sp>
      <p:sp>
        <p:nvSpPr>
          <p:cNvPr id="9" name="Tijdelijke aanduiding voor dianumm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983BC-5FBB-4A52-9BC2-69AE28D41D3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Others identify us before we identify ourselves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i="1" dirty="0" smtClean="0"/>
              <a:t>believe</a:t>
            </a:r>
            <a:r>
              <a:rPr lang="en-US" dirty="0" smtClean="0"/>
              <a:t> that we know how others identify us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i="1" dirty="0" smtClean="0"/>
              <a:t>think</a:t>
            </a:r>
            <a:r>
              <a:rPr lang="en-US" dirty="0" smtClean="0"/>
              <a:t> we know what we are really like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DADE-C2E0-4E4C-8DFB-347C37EB95DE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10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George </a:t>
            </a:r>
            <a:r>
              <a:rPr lang="nl-NL" dirty="0" err="1" smtClean="0"/>
              <a:t>Herbert</a:t>
            </a:r>
            <a:r>
              <a:rPr lang="nl-NL" dirty="0" smtClean="0"/>
              <a:t> </a:t>
            </a:r>
            <a:r>
              <a:rPr lang="nl-NL" dirty="0" err="1" smtClean="0"/>
              <a:t>Mead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(1863-1931)</a:t>
            </a:r>
            <a:endParaRPr lang="nl-NL" dirty="0"/>
          </a:p>
        </p:txBody>
      </p:sp>
      <p:pic>
        <p:nvPicPr>
          <p:cNvPr id="9" name="Picture 38" descr="http://www.sociologyprofessor.com/images/socialtheorists/georgeherbertm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3000396" cy="4500594"/>
          </a:xfrm>
          <a:prstGeom prst="rect">
            <a:avLst/>
          </a:prstGeom>
          <a:noFill/>
        </p:spPr>
      </p:pic>
      <p:pic>
        <p:nvPicPr>
          <p:cNvPr id="8" name="Picture 36" descr="http://chss.uchicago.edu/images/meadew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643446"/>
            <a:ext cx="2857500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stories we tell we identify others (you, he, she, they)</a:t>
            </a:r>
          </a:p>
          <a:p>
            <a:endParaRPr lang="en-US" dirty="0" smtClean="0"/>
          </a:p>
          <a:p>
            <a:r>
              <a:rPr lang="en-US" dirty="0" smtClean="0"/>
              <a:t>In the stories we tell we identify ourselves (I and me)</a:t>
            </a:r>
          </a:p>
          <a:p>
            <a:endParaRPr lang="en-US" dirty="0" smtClean="0"/>
          </a:p>
          <a:p>
            <a:r>
              <a:rPr lang="en-US" dirty="0" smtClean="0"/>
              <a:t>We tell stories that relate to other people, but tell a lot about us as well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11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and the stories we tell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DADE-C2E0-4E4C-8DFB-347C37EB95DE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12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My uncle in May 1940</a:t>
            </a:r>
            <a:br>
              <a:rPr lang="en-US" dirty="0" smtClean="0"/>
            </a:br>
            <a:r>
              <a:rPr lang="en-US" dirty="0" smtClean="0"/>
              <a:t>(before I was around)</a:t>
            </a:r>
            <a:endParaRPr lang="en-US" dirty="0"/>
          </a:p>
        </p:txBody>
      </p:sp>
      <p:pic>
        <p:nvPicPr>
          <p:cNvPr id="8" name="Picture 40" descr="C:\Documents and Settings\Dell\Mijn documenten\Mijn afbeeldingen\Familie\Jachtvlieg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214842" cy="3429024"/>
          </a:xfrm>
          <a:prstGeom prst="rect">
            <a:avLst/>
          </a:prstGeom>
          <a:noFill/>
        </p:spPr>
      </p:pic>
      <p:pic>
        <p:nvPicPr>
          <p:cNvPr id="9" name="Picture 41" descr="C:\Documents and Settings\Dell\Mijn documenten\Mijn afbeeldingen\Familie\Fokker DXXI op Schiph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13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My secondary school near Arnhem in September 1944</a:t>
            </a:r>
            <a:br>
              <a:rPr lang="en-US" sz="3200" dirty="0" smtClean="0"/>
            </a:br>
            <a:r>
              <a:rPr lang="en-US" sz="3200" dirty="0" smtClean="0"/>
              <a:t>(again, before I was around)</a:t>
            </a:r>
            <a:endParaRPr lang="en-US" sz="3200" dirty="0"/>
          </a:p>
        </p:txBody>
      </p:sp>
      <p:pic>
        <p:nvPicPr>
          <p:cNvPr id="7" name="Picture 39" descr="C:\Documents and Settings\Dell\Mijn documenten\Mijn afbeeldingen\Familie\1944 Oosterbeek ULO Dennis Smit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9365" y="1481138"/>
            <a:ext cx="622527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Five persons from an orthodox protestant family</a:t>
            </a:r>
          </a:p>
          <a:p>
            <a:endParaRPr lang="en-US" dirty="0" smtClean="0"/>
          </a:p>
          <a:p>
            <a:r>
              <a:rPr lang="en-US" dirty="0" smtClean="0"/>
              <a:t>Four persons from the former Dutch colony Indonesia</a:t>
            </a:r>
          </a:p>
          <a:p>
            <a:endParaRPr lang="en-US" dirty="0" smtClean="0"/>
          </a:p>
          <a:p>
            <a:r>
              <a:rPr lang="en-US" dirty="0" smtClean="0"/>
              <a:t>One person from the former Dutch colony New Guinea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DADE-C2E0-4E4C-8DFB-347C37EB95DE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14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group of eleven from my primary school during a recent reunion</a:t>
            </a:r>
            <a:endParaRPr lang="en-US" dirty="0"/>
          </a:p>
        </p:txBody>
      </p:sp>
      <p:pic>
        <p:nvPicPr>
          <p:cNvPr id="8" name="Picture 42" descr="C:\Documents and Settings\Dell\Mijn documenten\Mijn afbeeldingen\Rehoboth 2007\verjaardag en reunie 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33174"/>
            <a:ext cx="4038600" cy="302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 is not but a recent phenomena, but part of modernity</a:t>
            </a:r>
          </a:p>
          <a:p>
            <a:endParaRPr lang="en-US" dirty="0" smtClean="0"/>
          </a:p>
          <a:p>
            <a:r>
              <a:rPr lang="en-US" dirty="0" smtClean="0"/>
              <a:t>Identity is not a person’s original core, but an intricate process</a:t>
            </a:r>
          </a:p>
          <a:p>
            <a:endParaRPr lang="en-US" dirty="0" smtClean="0"/>
          </a:p>
          <a:p>
            <a:r>
              <a:rPr lang="en-US" dirty="0" smtClean="0"/>
              <a:t>A person’s identity is constructed and reconstructed in social interaction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15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Provisional conclusions about identity in a diverse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Remaining the same over time: continuity</a:t>
            </a:r>
          </a:p>
          <a:p>
            <a:endParaRPr lang="en-US" dirty="0" smtClean="0"/>
          </a:p>
          <a:p>
            <a:r>
              <a:rPr lang="en-US" dirty="0" smtClean="0"/>
              <a:t>Showing particular characteristics in every situation: coherence</a:t>
            </a:r>
          </a:p>
          <a:p>
            <a:endParaRPr lang="en-US" dirty="0"/>
          </a:p>
          <a:p>
            <a:r>
              <a:rPr lang="en-US" dirty="0" smtClean="0"/>
              <a:t>In our genes or acquired gradually?</a:t>
            </a:r>
            <a:endParaRPr lang="en-US" dirty="0"/>
          </a:p>
        </p:txBody>
      </p:sp>
      <p:pic>
        <p:nvPicPr>
          <p:cNvPr id="9" name="Picture 9" descr="http://www.euchromatin.com/imageAI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3291183" cy="4525963"/>
          </a:xfrm>
          <a:prstGeom prst="rect">
            <a:avLst/>
          </a:prstGeom>
          <a:noFill/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2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Identity?</a:t>
            </a:r>
            <a:endParaRPr lang="en-US" dirty="0"/>
          </a:p>
        </p:txBody>
      </p:sp>
      <p:pic>
        <p:nvPicPr>
          <p:cNvPr id="10" name="Picture 11" descr="http://www.adliterate.com/archives/Sigmund%20Fre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28"/>
            <a:ext cx="1753045" cy="2520000"/>
          </a:xfrm>
          <a:prstGeom prst="rect">
            <a:avLst/>
          </a:prstGeom>
          <a:noFill/>
        </p:spPr>
      </p:pic>
      <p:pic>
        <p:nvPicPr>
          <p:cNvPr id="11" name="Picture 13" descr="http://www.jacks-connection.ch/wordpress/wp-content/uploads/2010/02/Eriks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85728"/>
            <a:ext cx="16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4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1366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From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To</a:t>
                      </a:r>
                      <a:endParaRPr lang="en-US" noProof="0" dirty="0"/>
                    </a:p>
                  </a:txBody>
                  <a:tcPr/>
                </a:tc>
              </a:tr>
              <a:tr h="74136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Traditional view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Alternative view</a:t>
                      </a:r>
                      <a:endParaRPr lang="en-US" noProof="0"/>
                    </a:p>
                  </a:txBody>
                  <a:tcPr/>
                </a:tc>
              </a:tr>
              <a:tr h="74136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Psychological orientation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Sociological orientation</a:t>
                      </a:r>
                      <a:endParaRPr lang="en-US" noProof="0"/>
                    </a:p>
                  </a:txBody>
                  <a:tcPr/>
                </a:tc>
              </a:tr>
              <a:tr h="741366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Identity as remaining who one</a:t>
                      </a:r>
                      <a:r>
                        <a:rPr lang="en-US" baseline="0" noProof="0" smtClean="0"/>
                        <a:t> is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Identification</a:t>
                      </a:r>
                      <a:r>
                        <a:rPr lang="en-US" baseline="0" noProof="0" smtClean="0"/>
                        <a:t> as a process</a:t>
                      </a:r>
                      <a:endParaRPr lang="en-US" noProof="0"/>
                    </a:p>
                  </a:txBody>
                  <a:tcPr/>
                </a:tc>
              </a:tr>
              <a:tr h="741366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Looking for the core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Looking for relations</a:t>
                      </a:r>
                      <a:endParaRPr lang="en-US" noProof="0"/>
                    </a:p>
                  </a:txBody>
                  <a:tcPr/>
                </a:tc>
              </a:tr>
              <a:tr h="741366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Less useful to study diversity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More useful</a:t>
                      </a:r>
                      <a:r>
                        <a:rPr lang="en-US" baseline="0" noProof="0" dirty="0" smtClean="0"/>
                        <a:t> to study diversity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3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My point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 descr="File:John Evangel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71546"/>
            <a:ext cx="2200275" cy="4762500"/>
          </a:xfrm>
          <a:prstGeom prst="rect">
            <a:avLst/>
          </a:prstGeom>
          <a:noFill/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4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‘s in a name?</a:t>
            </a:r>
            <a:endParaRPr lang="en-US" dirty="0"/>
          </a:p>
        </p:txBody>
      </p:sp>
      <p:pic>
        <p:nvPicPr>
          <p:cNvPr id="8" name="Picture 15" descr="http://verwant.nl.kaarten.s3.amazonaws.com/kuipers_absolu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4"/>
            <a:ext cx="3653026" cy="4068000"/>
          </a:xfrm>
          <a:prstGeom prst="rect">
            <a:avLst/>
          </a:prstGeom>
          <a:noFill/>
        </p:spPr>
      </p:pic>
      <p:pic>
        <p:nvPicPr>
          <p:cNvPr id="7" name="Picture 17" descr="http://members.home.nl/dick.kuipers/dick/kuip/img/kuiper-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2028825" cy="2238375"/>
          </a:xfrm>
          <a:prstGeom prst="rect">
            <a:avLst/>
          </a:prstGeom>
          <a:noFill/>
        </p:spPr>
      </p:pic>
      <p:pic>
        <p:nvPicPr>
          <p:cNvPr id="10" name="Picture 19" descr="http://stormface.files.wordpress.com/2009/02/salome-john-baptist-he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285992"/>
            <a:ext cx="2404927" cy="2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5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Domicile and place of birth</a:t>
            </a:r>
            <a:endParaRPr lang="en-US" dirty="0"/>
          </a:p>
        </p:txBody>
      </p:sp>
      <p:pic>
        <p:nvPicPr>
          <p:cNvPr id="7" name="Picture 26" descr="C:\Documents and Settings\Dell\Mijn documenten\Mijn afbeeldingen\Wederikstraat\2maart2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5685120" cy="3780000"/>
          </a:xfrm>
          <a:prstGeom prst="rect">
            <a:avLst/>
          </a:prstGeom>
          <a:noFill/>
        </p:spPr>
      </p:pic>
      <p:pic>
        <p:nvPicPr>
          <p:cNvPr id="8" name="Picture 23" descr="http://www.agteresweb.nl/digiatlas/Noord-Holland_files/image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495508" cy="3420000"/>
          </a:xfrm>
          <a:prstGeom prst="rect">
            <a:avLst/>
          </a:prstGeom>
          <a:noFill/>
        </p:spPr>
      </p:pic>
      <p:pic>
        <p:nvPicPr>
          <p:cNvPr id="9" name="Picture 25" descr="http://www.daikin.nl/binaries/Gelderland2_tcm191-1091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796247" cy="33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differentiation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Private life and family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Professional life</a:t>
            </a:r>
            <a:endParaRPr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AEB4-C268-434E-B520-C4B26C4C007C}" type="datetime1">
              <a:rPr lang="nl-NL" smtClean="0"/>
              <a:t>9-11-2010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6</a:t>
            </a:fld>
            <a:endParaRPr lang="nl-NL"/>
          </a:p>
        </p:txBody>
      </p:sp>
      <p:pic>
        <p:nvPicPr>
          <p:cNvPr id="10" name="Picture 27" descr="C:\Documents and Settings\Dell\Mijn documenten\Mijn afbeeldingen\Trix 80 jaar\IMGP09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040188" cy="3000396"/>
          </a:xfrm>
          <a:prstGeom prst="rect">
            <a:avLst/>
          </a:prstGeom>
          <a:noFill/>
        </p:spPr>
      </p:pic>
      <p:pic>
        <p:nvPicPr>
          <p:cNvPr id="11" name="Picture 28" descr="E:\HJKFoto's\Rosswein 2008\PA0700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DADE-C2E0-4E4C-8DFB-347C37EB95DE}" type="datetime1">
              <a:rPr lang="nl-NL" smtClean="0"/>
              <a:t>9-11-2010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7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spare time</a:t>
            </a:r>
            <a:endParaRPr lang="en-US" dirty="0"/>
          </a:p>
        </p:txBody>
      </p:sp>
      <p:pic>
        <p:nvPicPr>
          <p:cNvPr id="8" name="Picture 29" descr="E:\HJKFoto's\HJK\PW+HJ 2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7643866" cy="5214974"/>
          </a:xfrm>
          <a:prstGeom prst="rect">
            <a:avLst/>
          </a:prstGeom>
          <a:noFill/>
        </p:spPr>
      </p:pic>
      <p:pic>
        <p:nvPicPr>
          <p:cNvPr id="10" name="Picture 30" descr="E:\HJKFoto's\Portugal 16-23 okt 2009\IMGP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4038600" cy="2685239"/>
          </a:xfrm>
          <a:prstGeom prst="rect">
            <a:avLst/>
          </a:prstGeom>
          <a:noFill/>
        </p:spPr>
      </p:pic>
      <p:pic>
        <p:nvPicPr>
          <p:cNvPr id="11" name="Picture 34" descr="http://www.prints.co.nz/Merchant2/graphics/00000001/1383_Viaducts_Klee_Pa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0"/>
            <a:ext cx="2676525" cy="3333750"/>
          </a:xfrm>
          <a:prstGeom prst="rect">
            <a:avLst/>
          </a:prstGeom>
          <a:noFill/>
        </p:spPr>
      </p:pic>
      <p:pic>
        <p:nvPicPr>
          <p:cNvPr id="12" name="Picture 32" descr="http://weblogs.baltimoresun.com/entertainment/classicalmusic/GustavMahl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1726752" cy="23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identify themselves by telling who, where or what they belong to</a:t>
            </a:r>
          </a:p>
          <a:p>
            <a:endParaRPr lang="en-US" dirty="0" smtClean="0"/>
          </a:p>
          <a:p>
            <a:r>
              <a:rPr lang="en-US" dirty="0" smtClean="0"/>
              <a:t>Social differentiation and mobility influence the way we identify ourselves</a:t>
            </a:r>
          </a:p>
          <a:p>
            <a:endParaRPr lang="en-US" dirty="0" smtClean="0"/>
          </a:p>
          <a:p>
            <a:r>
              <a:rPr lang="en-US" dirty="0" smtClean="0"/>
              <a:t>When we identify ourselves we use the words ‘I’ and ‘me’</a:t>
            </a:r>
          </a:p>
          <a:p>
            <a:endParaRPr lang="en-US" dirty="0" smtClean="0"/>
          </a:p>
          <a:p>
            <a:r>
              <a:rPr lang="en-US" dirty="0" smtClean="0"/>
              <a:t>When others identify us they will use the words ‘you’, ‘he’ or ‘she’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ABFD-D153-4D33-B873-70CA91265FE9}" type="datetime1">
              <a:rPr lang="nl-NL" smtClean="0"/>
              <a:t>9-11-2010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8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sociological </a:t>
            </a:r>
            <a:r>
              <a:rPr lang="en-US" dirty="0" err="1" smtClean="0"/>
              <a:t>conslusions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Classical sociology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 smtClean="0"/>
              <a:t>Émile</a:t>
            </a:r>
            <a:r>
              <a:rPr lang="nl-NL" dirty="0" smtClean="0"/>
              <a:t> </a:t>
            </a:r>
            <a:r>
              <a:rPr lang="nl-NL" dirty="0" err="1" smtClean="0"/>
              <a:t>Durkheim</a:t>
            </a:r>
            <a:endParaRPr lang="nl-NL" dirty="0" smtClean="0"/>
          </a:p>
          <a:p>
            <a:r>
              <a:rPr lang="nl-NL" dirty="0" smtClean="0"/>
              <a:t>(1858-1917)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Max Weber</a:t>
            </a:r>
          </a:p>
          <a:p>
            <a:r>
              <a:rPr lang="nl-NL" dirty="0" smtClean="0"/>
              <a:t>(1864-1920)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AEB4-C268-434E-B520-C4B26C4C007C}" type="datetime1">
              <a:rPr lang="nl-NL" smtClean="0"/>
              <a:t>9-11-2010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Dr. H.J. Kuipers / INHolland University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83BC-5FBB-4A52-9BC2-69AE28D41D36}" type="slidenum">
              <a:rPr lang="nl-NL" smtClean="0"/>
              <a:t>9</a:t>
            </a:fld>
            <a:endParaRPr lang="nl-NL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Division of labor causes social differentiation</a:t>
            </a:r>
          </a:p>
          <a:p>
            <a:r>
              <a:rPr lang="en-US" dirty="0" smtClean="0"/>
              <a:t>Mobility is a result of social differentiation</a:t>
            </a:r>
            <a:endParaRPr lang="en-US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Spheres of life will be progressively separated</a:t>
            </a:r>
          </a:p>
          <a:p>
            <a:r>
              <a:rPr lang="en-US" dirty="0" smtClean="0"/>
              <a:t>Each sphere has distinctive rules</a:t>
            </a:r>
            <a:endParaRPr lang="en-US" dirty="0"/>
          </a:p>
        </p:txBody>
      </p:sp>
      <p:pic>
        <p:nvPicPr>
          <p:cNvPr id="14" name="Tijdelijke aanduiding voor inhoud 9" descr="http://www.nyu.edu/classes/persell/aIntroNSF/images/Sociology/durkheim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2214578" cy="192882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pic>
        <p:nvPicPr>
          <p:cNvPr id="15" name="Afbeelding 14" descr="http://www.ne.jp/asahi/moriyuki/abukuma/images/webers/weber2p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286124"/>
            <a:ext cx="1332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Vermog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520</Words>
  <Application>Microsoft Office PowerPoint</Application>
  <PresentationFormat>Diavoorstelling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Concours</vt:lpstr>
      <vt:lpstr>Identity in a diverse society Crossing Borders International Module on Participation and Citizenship  </vt:lpstr>
      <vt:lpstr>Identity?</vt:lpstr>
      <vt:lpstr>My point</vt:lpstr>
      <vt:lpstr>What ‘s in a name?</vt:lpstr>
      <vt:lpstr>Domicile and place of birth</vt:lpstr>
      <vt:lpstr>Social differentiation</vt:lpstr>
      <vt:lpstr>And spare time</vt:lpstr>
      <vt:lpstr>Some sociological conslusions</vt:lpstr>
      <vt:lpstr>Classical sociology</vt:lpstr>
      <vt:lpstr>George Herbert Mead (1863-1931)</vt:lpstr>
      <vt:lpstr>Identity and the stories we tell</vt:lpstr>
      <vt:lpstr>My uncle in May 1940 (before I was around)</vt:lpstr>
      <vt:lpstr>My secondary school near Arnhem in September 1944 (again, before I was around)</vt:lpstr>
      <vt:lpstr>A group of eleven from my primary school during a recent reunion</vt:lpstr>
      <vt:lpstr>Provisional conclusions about identity in a diverse society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in and diversity</dc:title>
  <dc:creator>Dell</dc:creator>
  <cp:lastModifiedBy>Dell</cp:lastModifiedBy>
  <cp:revision>15</cp:revision>
  <dcterms:created xsi:type="dcterms:W3CDTF">2010-11-09T06:33:02Z</dcterms:created>
  <dcterms:modified xsi:type="dcterms:W3CDTF">2010-11-09T08:45:37Z</dcterms:modified>
</cp:coreProperties>
</file>