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69b68405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69b68405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69b68405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69b68405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35c4974c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35c4974c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35c4974c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35c4974c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419775"/>
            <a:ext cx="8123100" cy="21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University of Vermont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Burlington, VT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5"/>
              <a:t>Graduate School Counseling Program </a:t>
            </a:r>
            <a:endParaRPr sz="3488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88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401550" y="3487775"/>
            <a:ext cx="66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By : Mila Long-Frost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Audio Recording Nov 21, 2022 at 6:35:46 PM">
            <a:hlinkClick r:id="" action="ppaction://media"/>
            <a:extLst>
              <a:ext uri="{FF2B5EF4-FFF2-40B4-BE49-F238E27FC236}">
                <a16:creationId xmlns:a16="http://schemas.microsoft.com/office/drawing/2014/main" id="{32EF1796-647F-A6AF-7D50-FF944CC13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9801" y="401655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Admissions: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93200"/>
            <a:ext cx="52986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4805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Char char="●"/>
            </a:pPr>
            <a:r>
              <a:rPr lang="en" sz="1829" b="1" dirty="0">
                <a:solidFill>
                  <a:schemeClr val="dk1"/>
                </a:solidFill>
              </a:rPr>
              <a:t>Deadline:</a:t>
            </a:r>
            <a:r>
              <a:rPr lang="en" sz="1829" dirty="0">
                <a:solidFill>
                  <a:schemeClr val="dk1"/>
                </a:solidFill>
              </a:rPr>
              <a:t> Fall Enrollment: January 15th</a:t>
            </a:r>
            <a:endParaRPr sz="1829" dirty="0">
              <a:solidFill>
                <a:schemeClr val="dk1"/>
              </a:solidFill>
            </a:endParaRPr>
          </a:p>
          <a:p>
            <a:pPr marL="457200" lvl="0" indent="-344805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Char char="●"/>
            </a:pPr>
            <a:r>
              <a:rPr lang="en" sz="1829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sz="1829" b="1" dirty="0">
                <a:solidFill>
                  <a:schemeClr val="dk1"/>
                </a:solidFill>
                <a:highlight>
                  <a:srgbClr val="FFFFFF"/>
                </a:highlight>
              </a:rPr>
              <a:t>Application Fee - </a:t>
            </a:r>
            <a:r>
              <a:rPr lang="en" sz="1829" dirty="0">
                <a:solidFill>
                  <a:schemeClr val="dk1"/>
                </a:solidFill>
                <a:highlight>
                  <a:srgbClr val="FFFFFF"/>
                </a:highlight>
              </a:rPr>
              <a:t>$65 for Master’s/Doctoral Studies</a:t>
            </a:r>
            <a:endParaRPr sz="1829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4805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Char char="●"/>
            </a:pPr>
            <a:r>
              <a:rPr lang="en" sz="1829" b="1" dirty="0">
                <a:solidFill>
                  <a:schemeClr val="dk1"/>
                </a:solidFill>
                <a:highlight>
                  <a:srgbClr val="FFFFFF"/>
                </a:highlight>
              </a:rPr>
              <a:t>Basic Requirements: </a:t>
            </a:r>
            <a:r>
              <a:rPr lang="en" sz="1829" dirty="0">
                <a:solidFill>
                  <a:schemeClr val="dk1"/>
                </a:solidFill>
                <a:highlight>
                  <a:srgbClr val="FFFFFF"/>
                </a:highlight>
              </a:rPr>
              <a:t>Writing sample, references, + statement of purpose </a:t>
            </a:r>
            <a:endParaRPr sz="1829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480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Char char="●"/>
            </a:pPr>
            <a:r>
              <a:rPr lang="en" sz="1829" b="1" dirty="0">
                <a:solidFill>
                  <a:schemeClr val="dk1"/>
                </a:solidFill>
              </a:rPr>
              <a:t>UVM’s graduate degree in school counseling does not require GRE scores! </a:t>
            </a:r>
            <a:endParaRPr sz="1829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8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530" dirty="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0300" y="1845950"/>
            <a:ext cx="3228902" cy="207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Recording Nov 21, 2022 at 6:38:12 PM">
            <a:hlinkClick r:id="" action="ppaction://media"/>
            <a:extLst>
              <a:ext uri="{FF2B5EF4-FFF2-40B4-BE49-F238E27FC236}">
                <a16:creationId xmlns:a16="http://schemas.microsoft.com/office/drawing/2014/main" id="{3DBFCF60-9323-D76B-6710-0F66F8C95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1749" y="403803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383725"/>
            <a:ext cx="8520600" cy="3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85" b="1">
                <a:solidFill>
                  <a:schemeClr val="dk1"/>
                </a:solidFill>
              </a:rPr>
              <a:t>Program Details- UVM’s Graduate School Counseling Program</a:t>
            </a:r>
            <a:endParaRPr sz="7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9026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7585">
                <a:solidFill>
                  <a:schemeClr val="dk1"/>
                </a:solidFill>
                <a:highlight>
                  <a:schemeClr val="lt1"/>
                </a:highlight>
              </a:rPr>
              <a:t>60 credit-hour CACREP accredited program</a:t>
            </a:r>
            <a:endParaRPr sz="7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3200400" lvl="0" indent="-349026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7585">
                <a:solidFill>
                  <a:schemeClr val="dk1"/>
                </a:solidFill>
                <a:highlight>
                  <a:schemeClr val="lt1"/>
                </a:highlight>
              </a:rPr>
              <a:t>Core delivery of instruction is in person classes, with a minimal online aspects</a:t>
            </a:r>
            <a:endParaRPr sz="7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585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6775" y="1809413"/>
            <a:ext cx="57150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325" y="2571750"/>
            <a:ext cx="2513625" cy="21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21, 2022 at 6:59:35 PM">
            <a:hlinkClick r:id="" action="ppaction://media"/>
            <a:extLst>
              <a:ext uri="{FF2B5EF4-FFF2-40B4-BE49-F238E27FC236}">
                <a16:creationId xmlns:a16="http://schemas.microsoft.com/office/drawing/2014/main" id="{1B2AF543-7B77-C361-83F7-048ADBBC7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3590" y="305848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Focus Spotlight                  Job Market with Degree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36650"/>
            <a:ext cx="8172900" cy="34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solidFill>
                  <a:schemeClr val="dk1"/>
                </a:solidFill>
              </a:rPr>
              <a:t>Jane </a:t>
            </a:r>
            <a:r>
              <a:rPr lang="en" sz="10000" b="1" dirty="0" err="1">
                <a:solidFill>
                  <a:schemeClr val="dk1"/>
                </a:solidFill>
              </a:rPr>
              <a:t>Okech</a:t>
            </a:r>
            <a:endParaRPr sz="1000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</a:rPr>
              <a:t>Professor of Counseling Education </a:t>
            </a:r>
            <a:endParaRPr sz="6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</a:rPr>
              <a:t>Research/Areas of Expertise</a:t>
            </a:r>
            <a:endParaRPr sz="6000" dirty="0">
              <a:solidFill>
                <a:schemeClr val="dk1"/>
              </a:solidFill>
            </a:endParaRPr>
          </a:p>
          <a:p>
            <a:pPr marL="1828800" lvl="3" indent="-32385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6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Clinical supervision</a:t>
            </a:r>
            <a:endParaRPr sz="6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6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Diversity, access and equity</a:t>
            </a:r>
            <a:endParaRPr sz="6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6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Ethics</a:t>
            </a:r>
            <a:endParaRPr sz="6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6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Group co-leadership</a:t>
            </a:r>
            <a:endParaRPr sz="6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6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Group psychotherapy</a:t>
            </a:r>
            <a:endParaRPr sz="6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6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Mental health</a:t>
            </a:r>
            <a:endParaRPr sz="6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6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Multiculturalism</a:t>
            </a:r>
            <a:endParaRPr sz="6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6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Social justice</a:t>
            </a:r>
            <a:endParaRPr sz="6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4200"/>
              </a:spcBef>
              <a:spcAft>
                <a:spcPts val="0"/>
              </a:spcAft>
              <a:buNone/>
            </a:pPr>
            <a:endParaRPr sz="7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 b="1" dirty="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5" y="2571750"/>
            <a:ext cx="1391350" cy="139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>
            <a:off x="4772950" y="172200"/>
            <a:ext cx="11400" cy="49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6"/>
          <p:cNvSpPr txBox="1"/>
          <p:nvPr/>
        </p:nvSpPr>
        <p:spPr>
          <a:xfrm>
            <a:off x="5132050" y="1079200"/>
            <a:ext cx="36165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A Masters in School Counseling opens the door to a variety of career paths. Listed below are some of the more common with this skill set and degree: 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School Counselor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Career Counselor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Family/Marriage Therapist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Social Worker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Substance Abuse Counselor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Proxima Nova"/>
              <a:buChar char="●"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Mental Health Counselor 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Many more career fields can be explored/entered with further certifications/education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Audio Recording Nov 21, 2022 at 7:04:00 PM">
            <a:hlinkClick r:id="" action="ppaction://media"/>
            <a:extLst>
              <a:ext uri="{FF2B5EF4-FFF2-40B4-BE49-F238E27FC236}">
                <a16:creationId xmlns:a16="http://schemas.microsoft.com/office/drawing/2014/main" id="{6FD27B96-C44E-7CD5-AE63-E1907B034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718" y="40761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277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UVM’s Graduate Tuition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7015025" y="3569425"/>
            <a:ext cx="19911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University of Vermont, 2022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600" y="850675"/>
            <a:ext cx="8868527" cy="27187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206600" y="3628025"/>
            <a:ext cx="67164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Sources: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/>
              <a:t>UVM homepage</a:t>
            </a:r>
            <a:r>
              <a:rPr lang="en" sz="1100"/>
              <a:t>. University of Vermont. (2022). Retrieved November 20, 2022, from https://www.uvm.edu/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/>
              <a:t>Job's for Master's Degree in School Counseling</a:t>
            </a:r>
            <a:r>
              <a:rPr lang="en" sz="1100"/>
              <a:t>. Learn.org. (2003). Retrieved November 20, 2022, from	 https://learn.org/articles/jobs_for_a_masters_degree_in_school_counseling.html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Audio Recording Nov 21, 2022 at 7:07:39 PM">
            <a:hlinkClick r:id="" action="ppaction://media"/>
            <a:extLst>
              <a:ext uri="{FF2B5EF4-FFF2-40B4-BE49-F238E27FC236}">
                <a16:creationId xmlns:a16="http://schemas.microsoft.com/office/drawing/2014/main" id="{18DA6F31-756B-6639-5360-DB0659B48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5025" y="40527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Macintosh PowerPoint</Application>
  <PresentationFormat>On-screen Show (16:9)</PresentationFormat>
  <Paragraphs>44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Courier New</vt:lpstr>
      <vt:lpstr>Roboto</vt:lpstr>
      <vt:lpstr>Proxima Nova</vt:lpstr>
      <vt:lpstr>Spearmint</vt:lpstr>
      <vt:lpstr>The University of Vermont Burlington, VT Graduate School Counseling Program </vt:lpstr>
      <vt:lpstr>Admissions:</vt:lpstr>
      <vt:lpstr>PowerPoint Presentation</vt:lpstr>
      <vt:lpstr>Faculty Focus Spotlight                  Job Market with Degree</vt:lpstr>
      <vt:lpstr>UVM’s Graduate Tuition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Vermont Burlington, VT Graduate School Counseling Program </dc:title>
  <cp:lastModifiedBy>Mila Long-Frost</cp:lastModifiedBy>
  <cp:revision>1</cp:revision>
  <dcterms:modified xsi:type="dcterms:W3CDTF">2022-11-22T19:09:32Z</dcterms:modified>
</cp:coreProperties>
</file>