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8C85B-593E-4BAB-964A-E8038E5DC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27161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8C85B-593E-4BAB-964A-E8038E5DC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57398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8C85B-593E-4BAB-964A-E8038E5DC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331361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8C85B-593E-4BAB-964A-E8038E5DC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106916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8C85B-593E-4BAB-964A-E8038E5DC8D4}"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395725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8C85B-593E-4BAB-964A-E8038E5DC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213172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8C85B-593E-4BAB-964A-E8038E5DC8D4}"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195239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8C85B-593E-4BAB-964A-E8038E5DC8D4}"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192716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8C85B-593E-4BAB-964A-E8038E5DC8D4}"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483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8C85B-593E-4BAB-964A-E8038E5DC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93111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8C85B-593E-4BAB-964A-E8038E5DC8D4}"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8F7A-9A99-497A-898B-68FFCC5586B2}" type="slidenum">
              <a:rPr lang="en-US" smtClean="0"/>
              <a:t>‹#›</a:t>
            </a:fld>
            <a:endParaRPr lang="en-US"/>
          </a:p>
        </p:txBody>
      </p:sp>
    </p:spTree>
    <p:extLst>
      <p:ext uri="{BB962C8B-B14F-4D97-AF65-F5344CB8AC3E}">
        <p14:creationId xmlns:p14="http://schemas.microsoft.com/office/powerpoint/2010/main" val="119899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8C85B-593E-4BAB-964A-E8038E5DC8D4}"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28F7A-9A99-497A-898B-68FFCC5586B2}" type="slidenum">
              <a:rPr lang="en-US" smtClean="0"/>
              <a:t>‹#›</a:t>
            </a:fld>
            <a:endParaRPr lang="en-US"/>
          </a:p>
        </p:txBody>
      </p:sp>
    </p:spTree>
    <p:extLst>
      <p:ext uri="{BB962C8B-B14F-4D97-AF65-F5344CB8AC3E}">
        <p14:creationId xmlns:p14="http://schemas.microsoft.com/office/powerpoint/2010/main" val="253667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243" y="-75584"/>
            <a:ext cx="9144000" cy="2387600"/>
          </a:xfrm>
        </p:spPr>
        <p:txBody>
          <a:bodyPr>
            <a:normAutofit/>
          </a:bodyPr>
          <a:lstStyle/>
          <a:p>
            <a:r>
              <a:rPr lang="en-US" dirty="0" smtClean="0">
                <a:latin typeface="Algerian" panose="04020705040A02060702" pitchFamily="82" charset="0"/>
              </a:rPr>
              <a:t>UNIVERSITY OF PENNSYLVANIA</a:t>
            </a:r>
            <a:br>
              <a:rPr lang="en-US" dirty="0" smtClean="0">
                <a:latin typeface="Algerian" panose="04020705040A02060702" pitchFamily="82" charset="0"/>
              </a:rPr>
            </a:br>
            <a:r>
              <a:rPr lang="en-US" sz="4000" dirty="0" smtClean="0">
                <a:latin typeface="Algerian" panose="04020705040A02060702" pitchFamily="82" charset="0"/>
              </a:rPr>
              <a:t>MFA, FINE ARTS</a:t>
            </a:r>
            <a:endParaRPr lang="en-US" sz="4000" dirty="0">
              <a:latin typeface="Algerian" panose="04020705040A020607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3" y="0"/>
            <a:ext cx="1628640" cy="162864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1605" y="2682735"/>
            <a:ext cx="3660638" cy="366063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59" y="2995392"/>
            <a:ext cx="5084219" cy="3386090"/>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93443" y="1397616"/>
            <a:ext cx="609600" cy="609600"/>
          </a:xfrm>
          <a:prstGeom prst="rect">
            <a:avLst/>
          </a:prstGeom>
        </p:spPr>
      </p:pic>
    </p:spTree>
    <p:extLst>
      <p:ext uri="{BB962C8B-B14F-4D97-AF65-F5344CB8AC3E}">
        <p14:creationId xmlns:p14="http://schemas.microsoft.com/office/powerpoint/2010/main" val="1901078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4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243" y="0"/>
            <a:ext cx="9144000" cy="2387600"/>
          </a:xfrm>
        </p:spPr>
        <p:txBody>
          <a:bodyPr/>
          <a:lstStyle/>
          <a:p>
            <a:r>
              <a:rPr lang="en-US" dirty="0" smtClean="0">
                <a:latin typeface="Algerian" panose="04020705040A02060702" pitchFamily="82" charset="0"/>
              </a:rPr>
              <a:t>UNIVERSITY OF PENNSYLVANIA</a:t>
            </a:r>
            <a:endParaRPr lang="en-US" dirty="0">
              <a:latin typeface="Algerian" panose="04020705040A020607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3" y="0"/>
            <a:ext cx="1628640" cy="162864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68871" y="2524321"/>
            <a:ext cx="458743" cy="458743"/>
          </a:xfrm>
          <a:prstGeom prst="rect">
            <a:avLst/>
          </a:prstGeom>
        </p:spPr>
      </p:pic>
      <p:sp>
        <p:nvSpPr>
          <p:cNvPr id="5" name="Title 1"/>
          <p:cNvSpPr txBox="1">
            <a:spLocks/>
          </p:cNvSpPr>
          <p:nvPr/>
        </p:nvSpPr>
        <p:spPr>
          <a:xfrm>
            <a:off x="496373" y="2387600"/>
            <a:ext cx="4529070" cy="7874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Philadelphia, PA</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0766" y="3879639"/>
            <a:ext cx="6001360" cy="2583712"/>
          </a:xfrm>
          <a:prstGeom prst="rect">
            <a:avLst/>
          </a:prstGeom>
        </p:spPr>
      </p:pic>
      <p:sp>
        <p:nvSpPr>
          <p:cNvPr id="7" name="Title 1"/>
          <p:cNvSpPr txBox="1">
            <a:spLocks/>
          </p:cNvSpPr>
          <p:nvPr/>
        </p:nvSpPr>
        <p:spPr>
          <a:xfrm>
            <a:off x="7397303" y="2524321"/>
            <a:ext cx="4567170" cy="15223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Upenn is regionally accredited by </a:t>
            </a:r>
            <a:r>
              <a:rPr lang="en-US" sz="2400" dirty="0">
                <a:latin typeface="Times New Roman" panose="02020603050405020304" pitchFamily="18" charset="0"/>
                <a:cs typeface="Times New Roman" panose="02020603050405020304" pitchFamily="18" charset="0"/>
              </a:rPr>
              <a:t>Middle States Commission on Higher Education</a:t>
            </a:r>
          </a:p>
          <a:p>
            <a:endParaRPr lang="en-US" sz="2400" dirty="0">
              <a:latin typeface="Times New Roman" panose="02020603050405020304" pitchFamily="18" charset="0"/>
              <a:cs typeface="Times New Roman" panose="02020603050405020304" pitchFamily="18" charset="0"/>
            </a:endParaRP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8014" y="1412768"/>
            <a:ext cx="609600" cy="609600"/>
          </a:xfrm>
          <a:prstGeom prst="rect">
            <a:avLst/>
          </a:prstGeom>
        </p:spPr>
      </p:pic>
    </p:spTree>
    <p:extLst>
      <p:ext uri="{BB962C8B-B14F-4D97-AF65-F5344CB8AC3E}">
        <p14:creationId xmlns:p14="http://schemas.microsoft.com/office/powerpoint/2010/main" val="4202984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5618" y="-251853"/>
            <a:ext cx="7551313" cy="2387600"/>
          </a:xfrm>
        </p:spPr>
        <p:txBody>
          <a:bodyPr>
            <a:normAutofit/>
          </a:bodyPr>
          <a:lstStyle/>
          <a:p>
            <a:r>
              <a:rPr lang="en-US" sz="3600" dirty="0" smtClean="0">
                <a:latin typeface="Algerian" panose="04020705040A02060702" pitchFamily="82" charset="0"/>
              </a:rPr>
              <a:t>APPLYING AT UPENN GRADUATE SCHOOL</a:t>
            </a:r>
            <a:endParaRPr lang="en-US" sz="3600" dirty="0">
              <a:latin typeface="Algerian" panose="04020705040A020607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3" y="0"/>
            <a:ext cx="1628640" cy="1628640"/>
          </a:xfrm>
          <a:prstGeom prst="rect">
            <a:avLst/>
          </a:prstGeom>
        </p:spPr>
      </p:pic>
      <p:sp>
        <p:nvSpPr>
          <p:cNvPr id="6" name="Title 1"/>
          <p:cNvSpPr txBox="1">
            <a:spLocks/>
          </p:cNvSpPr>
          <p:nvPr/>
        </p:nvSpPr>
        <p:spPr>
          <a:xfrm>
            <a:off x="847861" y="2197369"/>
            <a:ext cx="4310129" cy="1746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Application window opens September 15</a:t>
            </a:r>
            <a:r>
              <a:rPr lang="en-US" sz="2400" baseline="30000" dirty="0" smtClean="0">
                <a:latin typeface="Times New Roman" panose="02020603050405020304" pitchFamily="18" charset="0"/>
                <a:cs typeface="Times New Roman" panose="02020603050405020304" pitchFamily="18" charset="0"/>
              </a:rPr>
              <a:t>th</a:t>
            </a:r>
            <a:r>
              <a:rPr lang="en-US" sz="2400" dirty="0" smtClean="0">
                <a:latin typeface="Times New Roman" panose="02020603050405020304" pitchFamily="18" charset="0"/>
                <a:cs typeface="Times New Roman" panose="02020603050405020304" pitchFamily="18" charset="0"/>
              </a:rPr>
              <a:t> and closes on February 1</a:t>
            </a:r>
            <a:r>
              <a:rPr lang="en-US" sz="2400" baseline="30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The decision is released on or before April 1</a:t>
            </a:r>
            <a:r>
              <a:rPr lang="en-US" sz="2400" baseline="30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620808" y="1808587"/>
            <a:ext cx="5153695" cy="201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There is a $90 non-refundable application fee, which can be waived under some conditions.</a:t>
            </a:r>
            <a:endParaRPr lang="en-US" sz="24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847861" y="4005510"/>
            <a:ext cx="5153695" cy="201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Good news, the GRE is not required but recommended. Also, there is no minimum score. If you choose to submit it, the Upenn code is 2888.</a:t>
            </a:r>
            <a:endParaRPr lang="en-US" sz="24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620808" y="4005510"/>
            <a:ext cx="5153695" cy="201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Upenn requires an essay. There is no specific topic, but a format and information expected in the essay is shared on their website.</a:t>
            </a:r>
            <a:endParaRPr lang="en-US" sz="2400" dirty="0">
              <a:latin typeface="Times New Roman" panose="02020603050405020304" pitchFamily="18" charset="0"/>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609" y="1303405"/>
            <a:ext cx="609600" cy="609600"/>
          </a:xfrm>
          <a:prstGeom prst="rect">
            <a:avLst/>
          </a:prstGeom>
        </p:spPr>
      </p:pic>
    </p:spTree>
    <p:extLst>
      <p:ext uri="{BB962C8B-B14F-4D97-AF65-F5344CB8AC3E}">
        <p14:creationId xmlns:p14="http://schemas.microsoft.com/office/powerpoint/2010/main" val="454393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398" y="-758960"/>
            <a:ext cx="9144000" cy="2387600"/>
          </a:xfrm>
        </p:spPr>
        <p:txBody>
          <a:bodyPr/>
          <a:lstStyle/>
          <a:p>
            <a:r>
              <a:rPr lang="en-US" dirty="0" smtClean="0">
                <a:latin typeface="Algerian" panose="04020705040A02060702" pitchFamily="82" charset="0"/>
              </a:rPr>
              <a:t>MFA, Fine arts</a:t>
            </a:r>
            <a:endParaRPr lang="en-US" dirty="0">
              <a:latin typeface="Algerian" panose="04020705040A020607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3" y="0"/>
            <a:ext cx="1628640" cy="1628640"/>
          </a:xfrm>
          <a:prstGeom prst="rect">
            <a:avLst/>
          </a:prstGeom>
        </p:spPr>
      </p:pic>
      <p:sp>
        <p:nvSpPr>
          <p:cNvPr id="5" name="Title 1"/>
          <p:cNvSpPr txBox="1">
            <a:spLocks/>
          </p:cNvSpPr>
          <p:nvPr/>
        </p:nvSpPr>
        <p:spPr>
          <a:xfrm>
            <a:off x="689556" y="1193800"/>
            <a:ext cx="547137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MFA requires 19 credit units;</a:t>
            </a:r>
          </a:p>
          <a:p>
            <a:r>
              <a:rPr lang="en-US" sz="2400" dirty="0" smtClean="0">
                <a:latin typeface="Times New Roman" panose="02020603050405020304" pitchFamily="18" charset="0"/>
                <a:cs typeface="Times New Roman" panose="02020603050405020304" pitchFamily="18" charset="0"/>
              </a:rPr>
              <a:t>8 in studio, 4 in critique, 2 in seminar and 5 in electives either in the Fine Arts or different major.</a:t>
            </a:r>
            <a:endParaRPr lang="en-US" sz="24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89556" y="3795332"/>
            <a:ext cx="547137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smtClean="0">
                <a:latin typeface="Times New Roman" panose="02020603050405020304" pitchFamily="18" charset="0"/>
                <a:cs typeface="Times New Roman" panose="02020603050405020304" pitchFamily="18" charset="0"/>
              </a:rPr>
              <a:t>MFA is both on campus and online. For studio courses, the student is expected to be on campus. For the remaining classes, they are mixed with both on campus and online classes.</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113" y="1780504"/>
            <a:ext cx="5232832" cy="229122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5048" y="4071733"/>
            <a:ext cx="4850961" cy="2404597"/>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7205" y="1323840"/>
            <a:ext cx="609600" cy="609600"/>
          </a:xfrm>
          <a:prstGeom prst="rect">
            <a:avLst/>
          </a:prstGeom>
        </p:spPr>
      </p:pic>
    </p:spTree>
    <p:extLst>
      <p:ext uri="{BB962C8B-B14F-4D97-AF65-F5344CB8AC3E}">
        <p14:creationId xmlns:p14="http://schemas.microsoft.com/office/powerpoint/2010/main" val="11349822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3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304" y="-566670"/>
            <a:ext cx="9144000" cy="2387600"/>
          </a:xfrm>
        </p:spPr>
        <p:txBody>
          <a:bodyPr/>
          <a:lstStyle/>
          <a:p>
            <a:r>
              <a:rPr lang="en-US" dirty="0" smtClean="0">
                <a:latin typeface="Algerian" panose="04020705040A02060702" pitchFamily="82" charset="0"/>
              </a:rPr>
              <a:t>Mfa faculty</a:t>
            </a:r>
            <a:endParaRPr lang="en-US" dirty="0">
              <a:latin typeface="Algerian" panose="04020705040A020607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73" y="0"/>
            <a:ext cx="1628640" cy="1628640"/>
          </a:xfrm>
          <a:prstGeom prst="rect">
            <a:avLst/>
          </a:prstGeom>
        </p:spPr>
      </p:pic>
      <p:sp>
        <p:nvSpPr>
          <p:cNvPr id="5" name="Title 1"/>
          <p:cNvSpPr txBox="1">
            <a:spLocks/>
          </p:cNvSpPr>
          <p:nvPr/>
        </p:nvSpPr>
        <p:spPr>
          <a:xfrm>
            <a:off x="1069012" y="5828459"/>
            <a:ext cx="3707641" cy="6282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Michelle Lopez, </a:t>
            </a:r>
          </a:p>
          <a:p>
            <a:r>
              <a:rPr lang="en-US" sz="1600" i="1" dirty="0" smtClean="0">
                <a:latin typeface="Times New Roman" panose="02020603050405020304" pitchFamily="18" charset="0"/>
                <a:cs typeface="Times New Roman" panose="02020603050405020304" pitchFamily="18" charset="0"/>
              </a:rPr>
              <a:t>Carrafiell Assistant Professor</a:t>
            </a:r>
            <a:endParaRPr lang="en-US" sz="16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304" y="1820766"/>
            <a:ext cx="2437059" cy="3840638"/>
          </a:xfrm>
          <a:prstGeom prst="rect">
            <a:avLst/>
          </a:prstGeom>
        </p:spPr>
      </p:pic>
      <p:sp>
        <p:nvSpPr>
          <p:cNvPr id="6" name="Title 1"/>
          <p:cNvSpPr txBox="1">
            <a:spLocks/>
          </p:cNvSpPr>
          <p:nvPr/>
        </p:nvSpPr>
        <p:spPr>
          <a:xfrm>
            <a:off x="8358388" y="1987985"/>
            <a:ext cx="3065172" cy="242672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latin typeface="Times New Roman" panose="02020603050405020304" pitchFamily="18" charset="0"/>
                <a:cs typeface="Times New Roman" panose="02020603050405020304" pitchFamily="18" charset="0"/>
              </a:rPr>
              <a:t>Michelle Lopez is the Carrafiell Assistant Professor in Fine Arts and a multimedia artist, known for her rigorous conceptual practice and boldly experimental approach to processes and material. Her installations and sculptural works are grounded in research on the iconography of cultural phenomena. </a:t>
            </a:r>
            <a:endParaRPr lang="en-US" sz="1600" dirty="0" smtClean="0">
              <a:latin typeface="Times New Roman" panose="02020603050405020304" pitchFamily="18" charset="0"/>
              <a:cs typeface="Times New Roman" panose="02020603050405020304" pitchFamily="18" charset="0"/>
            </a:endParaRPr>
          </a:p>
          <a:p>
            <a:endParaRPr lang="en-US" sz="1600" i="1" dirty="0">
              <a:latin typeface="Times New Roman" panose="02020603050405020304" pitchFamily="18" charset="0"/>
              <a:cs typeface="Times New Roman" panose="02020603050405020304" pitchFamily="18" charset="0"/>
            </a:endParaRPr>
          </a:p>
          <a:p>
            <a:r>
              <a:rPr lang="en-US" sz="1600" i="1" dirty="0" smtClean="0">
                <a:latin typeface="Times New Roman" panose="02020603050405020304" pitchFamily="18" charset="0"/>
                <a:cs typeface="Times New Roman" panose="02020603050405020304" pitchFamily="18" charset="0"/>
              </a:rPr>
              <a:t>Michellelopez.com</a:t>
            </a:r>
            <a:endParaRPr lang="en-US" sz="1600" i="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9746" y="1987985"/>
            <a:ext cx="3267075" cy="2762250"/>
          </a:xfrm>
          <a:prstGeom prst="rect">
            <a:avLst/>
          </a:prstGeom>
        </p:spPr>
      </p:pic>
      <p:sp>
        <p:nvSpPr>
          <p:cNvPr id="9" name="Title 1"/>
          <p:cNvSpPr txBox="1">
            <a:spLocks/>
          </p:cNvSpPr>
          <p:nvPr/>
        </p:nvSpPr>
        <p:spPr>
          <a:xfrm>
            <a:off x="5346138" y="4587389"/>
            <a:ext cx="1614289" cy="7019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Boy, </a:t>
            </a:r>
          </a:p>
          <a:p>
            <a:r>
              <a:rPr lang="en-US" sz="1600" i="1" dirty="0" smtClean="0">
                <a:latin typeface="Times New Roman" panose="02020603050405020304" pitchFamily="18" charset="0"/>
                <a:cs typeface="Times New Roman" panose="02020603050405020304" pitchFamily="18" charset="0"/>
              </a:rPr>
              <a:t>1999</a:t>
            </a:r>
            <a:endParaRPr lang="en-US" sz="1600" i="1" dirty="0">
              <a:latin typeface="Times New Roman" panose="02020603050405020304" pitchFamily="18" charset="0"/>
              <a:cs typeface="Times New Roman" panose="02020603050405020304" pitchFamily="18" charset="0"/>
            </a:endParaRP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321" y="1323840"/>
            <a:ext cx="609600" cy="609600"/>
          </a:xfrm>
          <a:prstGeom prst="rect">
            <a:avLst/>
          </a:prstGeom>
        </p:spPr>
      </p:pic>
    </p:spTree>
    <p:extLst>
      <p:ext uri="{BB962C8B-B14F-4D97-AF65-F5344CB8AC3E}">
        <p14:creationId xmlns:p14="http://schemas.microsoft.com/office/powerpoint/2010/main" val="982986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901"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249</Words>
  <Application>Microsoft Office PowerPoint</Application>
  <PresentationFormat>Widescreen</PresentationFormat>
  <Paragraphs>22</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Algerian</vt:lpstr>
      <vt:lpstr>Arial</vt:lpstr>
      <vt:lpstr>Calibri</vt:lpstr>
      <vt:lpstr>Calibri Light</vt:lpstr>
      <vt:lpstr>Times New Roman</vt:lpstr>
      <vt:lpstr>Office Theme</vt:lpstr>
      <vt:lpstr>UNIVERSITY OF PENNSYLVANIA MFA, FINE ARTS</vt:lpstr>
      <vt:lpstr>UNIVERSITY OF PENNSYLVANIA</vt:lpstr>
      <vt:lpstr>APPLYING AT UPENN GRADUATE SCHOOL</vt:lpstr>
      <vt:lpstr>MFA, Fine arts</vt:lpstr>
      <vt:lpstr>Mfa faculty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PENNSYLVANIA MFA, FINE ARTS</dc:title>
  <dc:creator>HP</dc:creator>
  <cp:lastModifiedBy>HP</cp:lastModifiedBy>
  <cp:revision>10</cp:revision>
  <dcterms:created xsi:type="dcterms:W3CDTF">2021-11-17T01:16:13Z</dcterms:created>
  <dcterms:modified xsi:type="dcterms:W3CDTF">2021-11-17T02:09:21Z</dcterms:modified>
</cp:coreProperties>
</file>