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59" r:id="rId1"/>
  </p:sldMasterIdLst>
  <p:notesMasterIdLst>
    <p:notesMasterId r:id="rId7"/>
  </p:notesMasterIdLst>
  <p:sldIdLst>
    <p:sldId id="256" r:id="rId2"/>
    <p:sldId id="257" r:id="rId3"/>
    <p:sldId id="258" r:id="rId4"/>
    <p:sldId id="259" r:id="rId5"/>
    <p:sldId id="260" r:id="rId6"/>
  </p:sldIdLst>
  <p:sldSz cx="9144000" cy="5143500" type="screen16x9"/>
  <p:notesSz cx="6858000" cy="9144000"/>
  <p:embeddedFontLst>
    <p:embeddedFont>
      <p:font typeface="Nunito" pitchFamily="2" charset="77"/>
      <p:regular r:id="rId8"/>
      <p:bold r:id="rId9"/>
      <p:italic r:id="rId10"/>
      <p:boldItalic r:id="rId1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4"/>
    <p:restoredTop sz="94727"/>
  </p:normalViewPr>
  <p:slideViewPr>
    <p:cSldViewPr snapToGrid="0">
      <p:cViewPr varScale="1">
        <p:scale>
          <a:sx n="113" d="100"/>
          <a:sy n="113" d="100"/>
        </p:scale>
        <p:origin x="200" y="2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ad6c80115b_0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ad6c80115b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ad6c80115b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ad6c80115b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ad6c80115b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ad6c80115b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ad6c80115b_0_4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ad6c80115b_0_4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rive.google.com/file/d/10A7RO9PAM85IBky4bT_PhY0Q57FLPmGk/view?usp=sharing"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file/d/10x7bIDkhdUI5KlA2f_Ka4zvGc5Lrq7ih/view?usp=sharing"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drive.google.com/file/d/1_5vLCymPgqUDxSMWG9fW6JDIa4oZ03Hd/view?usp=sharing"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School Psychologist</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Behavioral Health Services</a:t>
            </a:r>
          </a:p>
          <a:p>
            <a:pPr marL="0" lvl="0" indent="0" algn="ctr" rtl="0">
              <a:spcBef>
                <a:spcPts val="0"/>
              </a:spcBef>
              <a:spcAft>
                <a:spcPts val="0"/>
              </a:spcAft>
              <a:buNone/>
            </a:pPr>
            <a:r>
              <a:rPr lang="en" dirty="0"/>
              <a:t>Nora Canavan</a:t>
            </a:r>
            <a:endParaRPr dirty="0"/>
          </a:p>
        </p:txBody>
      </p:sp>
      <p:sp>
        <p:nvSpPr>
          <p:cNvPr id="56" name="Google Shape;56;p13"/>
          <p:cNvSpPr txBox="1"/>
          <p:nvPr/>
        </p:nvSpPr>
        <p:spPr>
          <a:xfrm>
            <a:off x="3727000" y="4214650"/>
            <a:ext cx="4713900" cy="545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265225" y="2476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200" b="1" u="sng">
                <a:latin typeface="Times New Roman"/>
                <a:ea typeface="Times New Roman"/>
                <a:cs typeface="Times New Roman"/>
                <a:sym typeface="Times New Roman"/>
              </a:rPr>
              <a:t>Department of Behavioral Health Services: Boston Public Schools</a:t>
            </a:r>
            <a:endParaRPr sz="2200" b="1" u="sng">
              <a:latin typeface="Times New Roman"/>
              <a:ea typeface="Times New Roman"/>
              <a:cs typeface="Times New Roman"/>
              <a:sym typeface="Times New Roman"/>
            </a:endParaRPr>
          </a:p>
        </p:txBody>
      </p:sp>
      <p:sp>
        <p:nvSpPr>
          <p:cNvPr id="62" name="Google Shape;62;p14"/>
          <p:cNvSpPr txBox="1">
            <a:spLocks noGrp="1"/>
          </p:cNvSpPr>
          <p:nvPr>
            <p:ph type="body" idx="1"/>
          </p:nvPr>
        </p:nvSpPr>
        <p:spPr>
          <a:xfrm>
            <a:off x="311700" y="708250"/>
            <a:ext cx="8520600" cy="4435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	Department of Behavioral Health Services:</a:t>
            </a:r>
            <a:endParaRPr b="1"/>
          </a:p>
          <a:p>
            <a:pPr marL="457200" lvl="0" indent="-342900" algn="l" rtl="0">
              <a:spcBef>
                <a:spcPts val="1600"/>
              </a:spcBef>
              <a:spcAft>
                <a:spcPts val="0"/>
              </a:spcAft>
              <a:buSzPts val="1800"/>
              <a:buChar char="●"/>
            </a:pPr>
            <a:r>
              <a:rPr lang="en" b="1"/>
              <a:t>69 </a:t>
            </a:r>
            <a:r>
              <a:rPr lang="en"/>
              <a:t>school psychologists and </a:t>
            </a:r>
            <a:r>
              <a:rPr lang="en" b="1"/>
              <a:t>8</a:t>
            </a:r>
            <a:r>
              <a:rPr lang="en"/>
              <a:t> </a:t>
            </a:r>
            <a:r>
              <a:rPr lang="en">
                <a:highlight>
                  <a:srgbClr val="FFFFFF"/>
                </a:highlight>
              </a:rPr>
              <a:t>pupil adjustment counselors/school social workers</a:t>
            </a:r>
            <a:r>
              <a:rPr lang="en"/>
              <a:t> support </a:t>
            </a:r>
            <a:r>
              <a:rPr lang="en" b="1"/>
              <a:t>125 BPS schools</a:t>
            </a:r>
            <a:endParaRPr b="1"/>
          </a:p>
          <a:p>
            <a:pPr marL="3200400" lvl="1" indent="-317500" algn="l" rtl="0">
              <a:spcBef>
                <a:spcPts val="0"/>
              </a:spcBef>
              <a:spcAft>
                <a:spcPts val="0"/>
              </a:spcAft>
              <a:buSzPts val="1400"/>
              <a:buChar char="○"/>
            </a:pPr>
            <a:r>
              <a:rPr lang="en" b="1"/>
              <a:t>54,000 students attend BPS</a:t>
            </a:r>
            <a:endParaRPr b="1"/>
          </a:p>
          <a:p>
            <a:pPr marL="0" lvl="0" indent="0" algn="l" rtl="0">
              <a:spcBef>
                <a:spcPts val="1600"/>
              </a:spcBef>
              <a:spcAft>
                <a:spcPts val="0"/>
              </a:spcAft>
              <a:buNone/>
            </a:pPr>
            <a:r>
              <a:rPr lang="en" b="1"/>
              <a:t> They provide student services, such as counseling and intervention, as well as system services like climate team facilitation</a:t>
            </a:r>
            <a:endParaRPr b="1"/>
          </a:p>
          <a:p>
            <a:pPr marL="1371600" lvl="0" indent="-342900" algn="l" rtl="0">
              <a:spcBef>
                <a:spcPts val="1600"/>
              </a:spcBef>
              <a:spcAft>
                <a:spcPts val="0"/>
              </a:spcAft>
              <a:buSzPts val="1800"/>
              <a:buChar char="●"/>
            </a:pPr>
            <a:r>
              <a:rPr lang="en" b="1"/>
              <a:t>Behavioral Health Services team also works with teachers, faculty and parents</a:t>
            </a:r>
            <a:r>
              <a:rPr lang="en" sz="1300">
                <a:highlight>
                  <a:srgbClr val="FFFFFF"/>
                </a:highlight>
                <a:latin typeface="Nunito"/>
                <a:ea typeface="Nunito"/>
                <a:cs typeface="Nunito"/>
                <a:sym typeface="Nunito"/>
              </a:rPr>
              <a:t>			</a:t>
            </a:r>
            <a:endParaRPr sz="1300">
              <a:highlight>
                <a:srgbClr val="FFFFFF"/>
              </a:highlight>
              <a:latin typeface="Nunito"/>
              <a:ea typeface="Nunito"/>
              <a:cs typeface="Nunito"/>
              <a:sym typeface="Nunito"/>
            </a:endParaRPr>
          </a:p>
          <a:p>
            <a:pPr marL="0" lvl="0" indent="0" algn="l" rtl="0">
              <a:spcBef>
                <a:spcPts val="1600"/>
              </a:spcBef>
              <a:spcAft>
                <a:spcPts val="0"/>
              </a:spcAft>
              <a:buNone/>
            </a:pPr>
            <a:r>
              <a:rPr lang="en" sz="1500">
                <a:highlight>
                  <a:srgbClr val="FFFFFF"/>
                </a:highlight>
                <a:latin typeface="Nunito"/>
                <a:ea typeface="Nunito"/>
                <a:cs typeface="Nunito"/>
                <a:sym typeface="Nunito"/>
              </a:rPr>
              <a:t>“</a:t>
            </a:r>
            <a:r>
              <a:rPr lang="en" sz="1500" b="1" i="1">
                <a:highlight>
                  <a:srgbClr val="FFFFFF"/>
                </a:highlight>
                <a:latin typeface="Times New Roman"/>
                <a:ea typeface="Times New Roman"/>
                <a:cs typeface="Times New Roman"/>
                <a:sym typeface="Times New Roman"/>
              </a:rPr>
              <a:t>Behavioral Health Services department provides a wide continuum of behavioral health services including prevention, at-risk and intensive services”</a:t>
            </a:r>
            <a:endParaRPr sz="1500" b="1" i="1">
              <a:highlight>
                <a:srgbClr val="FFFFFF"/>
              </a:highlight>
              <a:latin typeface="Times New Roman"/>
              <a:ea typeface="Times New Roman"/>
              <a:cs typeface="Times New Roman"/>
              <a:sym typeface="Times New Roman"/>
            </a:endParaRPr>
          </a:p>
          <a:p>
            <a:pPr marL="0" lvl="0" indent="0" algn="l" rtl="0">
              <a:spcBef>
                <a:spcPts val="1600"/>
              </a:spcBef>
              <a:spcAft>
                <a:spcPts val="0"/>
              </a:spcAft>
              <a:buNone/>
            </a:pPr>
            <a:r>
              <a:rPr lang="en" sz="1500" b="1" i="1">
                <a:highlight>
                  <a:srgbClr val="FFFFFF"/>
                </a:highlight>
                <a:latin typeface="Times New Roman"/>
                <a:ea typeface="Times New Roman"/>
                <a:cs typeface="Times New Roman"/>
                <a:sym typeface="Times New Roman"/>
              </a:rPr>
              <a:t>	</a:t>
            </a:r>
            <a:r>
              <a:rPr lang="en" sz="1500" b="1" i="1" u="sng">
                <a:solidFill>
                  <a:schemeClr val="hlink"/>
                </a:solidFill>
                <a:highlight>
                  <a:srgbClr val="FFFFFF"/>
                </a:highlight>
                <a:latin typeface="Times New Roman"/>
                <a:ea typeface="Times New Roman"/>
                <a:cs typeface="Times New Roman"/>
                <a:sym typeface="Times New Roman"/>
                <a:hlinkClick r:id="rId3"/>
              </a:rPr>
              <a:t>Listen To Audio	</a:t>
            </a:r>
            <a:r>
              <a:rPr lang="en" sz="1500" b="1" i="1">
                <a:highlight>
                  <a:srgbClr val="FFFFFF"/>
                </a:highlight>
                <a:latin typeface="Times New Roman"/>
                <a:ea typeface="Times New Roman"/>
                <a:cs typeface="Times New Roman"/>
                <a:sym typeface="Times New Roman"/>
              </a:rPr>
              <a:t>						</a:t>
            </a:r>
            <a:r>
              <a:rPr lang="en" sz="600" b="1"/>
              <a:t>https://www.bostonpublicschools.org/Page/8367</a:t>
            </a:r>
            <a:endParaRPr sz="600" b="1"/>
          </a:p>
          <a:p>
            <a:pPr marL="0" lvl="0" indent="0" algn="l" rtl="0">
              <a:spcBef>
                <a:spcPts val="1600"/>
              </a:spcBef>
              <a:spcAft>
                <a:spcPts val="0"/>
              </a:spcAft>
              <a:buNone/>
            </a:pPr>
            <a:r>
              <a:rPr lang="en" sz="1500" b="1" i="1">
                <a:highlight>
                  <a:srgbClr val="FFFFFF"/>
                </a:highlight>
                <a:latin typeface="Times New Roman"/>
                <a:ea typeface="Times New Roman"/>
                <a:cs typeface="Times New Roman"/>
                <a:sym typeface="Times New Roman"/>
              </a:rPr>
              <a:t>							</a:t>
            </a:r>
            <a:endParaRPr sz="1500" b="1" i="1">
              <a:highlight>
                <a:srgbClr val="FFFFFF"/>
              </a:highlight>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endParaRPr sz="1500" b="1" i="1">
              <a:highlight>
                <a:srgbClr val="FFFFFF"/>
              </a:highlight>
              <a:latin typeface="Times New Roman"/>
              <a:ea typeface="Times New Roman"/>
              <a:cs typeface="Times New Roman"/>
              <a:sym typeface="Times New Roman"/>
            </a:endParaRPr>
          </a:p>
          <a:p>
            <a:pPr marL="6400800" lvl="0" indent="0" algn="l" rtl="0">
              <a:spcBef>
                <a:spcPts val="1600"/>
              </a:spcBef>
              <a:spcAft>
                <a:spcPts val="1600"/>
              </a:spcAft>
              <a:buNone/>
            </a:pPr>
            <a:endParaRPr sz="600" b="1"/>
          </a:p>
        </p:txBody>
      </p:sp>
      <p:sp>
        <p:nvSpPr>
          <p:cNvPr id="63" name="Google Shape;63;p14"/>
          <p:cNvSpPr txBox="1"/>
          <p:nvPr/>
        </p:nvSpPr>
        <p:spPr>
          <a:xfrm>
            <a:off x="6606425" y="4409650"/>
            <a:ext cx="6687600" cy="780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title"/>
          </p:nvPr>
        </p:nvSpPr>
        <p:spPr>
          <a:xfrm>
            <a:off x="311700" y="1780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latin typeface="Times New Roman"/>
                <a:ea typeface="Times New Roman"/>
                <a:cs typeface="Times New Roman"/>
                <a:sym typeface="Times New Roman"/>
              </a:rPr>
              <a:t>Job Description and Duties</a:t>
            </a:r>
            <a:endParaRPr b="1" u="sng">
              <a:latin typeface="Times New Roman"/>
              <a:ea typeface="Times New Roman"/>
              <a:cs typeface="Times New Roman"/>
              <a:sym typeface="Times New Roman"/>
            </a:endParaRPr>
          </a:p>
        </p:txBody>
      </p:sp>
      <p:sp>
        <p:nvSpPr>
          <p:cNvPr id="69" name="Google Shape;69;p15"/>
          <p:cNvSpPr txBox="1">
            <a:spLocks noGrp="1"/>
          </p:cNvSpPr>
          <p:nvPr>
            <p:ph type="body" idx="1"/>
          </p:nvPr>
        </p:nvSpPr>
        <p:spPr>
          <a:xfrm>
            <a:off x="311700" y="815775"/>
            <a:ext cx="8520600" cy="4269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School Psychologists help students in many ways, through:</a:t>
            </a:r>
            <a:endParaRPr/>
          </a:p>
          <a:p>
            <a:pPr marL="1371600" lvl="1" indent="-317500" algn="l" rtl="0">
              <a:spcBef>
                <a:spcPts val="0"/>
              </a:spcBef>
              <a:spcAft>
                <a:spcPts val="0"/>
              </a:spcAft>
              <a:buSzPts val="1400"/>
              <a:buChar char="○"/>
            </a:pPr>
            <a:r>
              <a:rPr lang="en"/>
              <a:t>Self regulation difficulties</a:t>
            </a:r>
            <a:endParaRPr/>
          </a:p>
          <a:p>
            <a:pPr marL="1371600" lvl="1" indent="-317500" algn="l" rtl="0">
              <a:spcBef>
                <a:spcPts val="0"/>
              </a:spcBef>
              <a:spcAft>
                <a:spcPts val="0"/>
              </a:spcAft>
              <a:buSzPts val="1400"/>
              <a:buChar char="○"/>
            </a:pPr>
            <a:r>
              <a:rPr lang="en"/>
              <a:t>Teaching Coping skills</a:t>
            </a:r>
            <a:endParaRPr/>
          </a:p>
          <a:p>
            <a:pPr marL="1371600" lvl="1" indent="-317500" algn="l" rtl="0">
              <a:spcBef>
                <a:spcPts val="0"/>
              </a:spcBef>
              <a:spcAft>
                <a:spcPts val="0"/>
              </a:spcAft>
              <a:buSzPts val="1400"/>
              <a:buChar char="○"/>
            </a:pPr>
            <a:r>
              <a:rPr lang="en"/>
              <a:t>Working through Trauma </a:t>
            </a:r>
            <a:endParaRPr/>
          </a:p>
          <a:p>
            <a:pPr marL="1371600" lvl="1" indent="-317500" algn="l" rtl="0">
              <a:spcBef>
                <a:spcPts val="0"/>
              </a:spcBef>
              <a:spcAft>
                <a:spcPts val="0"/>
              </a:spcAft>
              <a:buSzPts val="1400"/>
              <a:buChar char="○"/>
            </a:pPr>
            <a:r>
              <a:rPr lang="en"/>
              <a:t>Teaching/ improving Social skills</a:t>
            </a:r>
            <a:endParaRPr/>
          </a:p>
          <a:p>
            <a:pPr marL="914400" lvl="0" indent="-342900" algn="l" rtl="0">
              <a:spcBef>
                <a:spcPts val="0"/>
              </a:spcBef>
              <a:spcAft>
                <a:spcPts val="0"/>
              </a:spcAft>
              <a:buSzPts val="1800"/>
              <a:buChar char="●"/>
            </a:pPr>
            <a:r>
              <a:rPr lang="en"/>
              <a:t>School Psychologists also conduct psychological evaluations</a:t>
            </a:r>
            <a:endParaRPr/>
          </a:p>
          <a:p>
            <a:pPr marL="1371600" lvl="1" indent="-317500" algn="l" rtl="0">
              <a:spcBef>
                <a:spcPts val="0"/>
              </a:spcBef>
              <a:spcAft>
                <a:spcPts val="0"/>
              </a:spcAft>
              <a:buSzPts val="1400"/>
              <a:buChar char="○"/>
            </a:pPr>
            <a:r>
              <a:rPr lang="en" sz="1300">
                <a:highlight>
                  <a:srgbClr val="FFFFFF"/>
                </a:highlight>
                <a:latin typeface="Nunito"/>
                <a:ea typeface="Nunito"/>
                <a:cs typeface="Nunito"/>
                <a:sym typeface="Nunito"/>
              </a:rPr>
              <a:t>Work with teachers, faculty and parents to create plans like IEP’s</a:t>
            </a:r>
            <a:endParaRPr sz="1300">
              <a:highlight>
                <a:srgbClr val="FFFFFF"/>
              </a:highlight>
              <a:latin typeface="Nunito"/>
              <a:ea typeface="Nunito"/>
              <a:cs typeface="Nunito"/>
              <a:sym typeface="Nunito"/>
            </a:endParaRPr>
          </a:p>
          <a:p>
            <a:pPr marL="1371600" lvl="1"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Assess students in different skill areas</a:t>
            </a:r>
            <a:endParaRPr sz="1300">
              <a:highlight>
                <a:srgbClr val="FFFFFF"/>
              </a:highlight>
              <a:latin typeface="Nunito"/>
              <a:ea typeface="Nunito"/>
              <a:cs typeface="Nunito"/>
              <a:sym typeface="Nunito"/>
            </a:endParaRPr>
          </a:p>
          <a:p>
            <a:pPr marL="1371600" lvl="1"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Create, plan, attend/support school and student committees</a:t>
            </a:r>
            <a:endParaRPr sz="1300">
              <a:highlight>
                <a:srgbClr val="FFFFFF"/>
              </a:highlight>
              <a:latin typeface="Nunito"/>
              <a:ea typeface="Nunito"/>
              <a:cs typeface="Nunito"/>
              <a:sym typeface="Nunito"/>
            </a:endParaRPr>
          </a:p>
          <a:p>
            <a:pPr marL="1828800" lvl="2"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School Climate Team</a:t>
            </a:r>
            <a:endParaRPr sz="1300">
              <a:highlight>
                <a:srgbClr val="FFFFFF"/>
              </a:highlight>
              <a:latin typeface="Nunito"/>
              <a:ea typeface="Nunito"/>
              <a:cs typeface="Nunito"/>
              <a:sym typeface="Nunito"/>
            </a:endParaRPr>
          </a:p>
          <a:p>
            <a:pPr marL="1371600" lvl="1"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Provide positive behavioral support</a:t>
            </a:r>
            <a:endParaRPr sz="1300">
              <a:highlight>
                <a:srgbClr val="FFFFFF"/>
              </a:highlight>
              <a:latin typeface="Nunito"/>
              <a:ea typeface="Nunito"/>
              <a:cs typeface="Nunito"/>
              <a:sym typeface="Nunito"/>
            </a:endParaRPr>
          </a:p>
          <a:p>
            <a:pPr marL="1371600" lvl="1"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Teach and reinforce support for students, teachers and parents</a:t>
            </a:r>
            <a:endParaRPr sz="1300">
              <a:highlight>
                <a:srgbClr val="FFFFFF"/>
              </a:highlight>
              <a:latin typeface="Nunito"/>
              <a:ea typeface="Nunito"/>
              <a:cs typeface="Nunito"/>
              <a:sym typeface="Nunito"/>
            </a:endParaRPr>
          </a:p>
          <a:p>
            <a:pPr marL="1371600" lvl="1"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Often given a heavy workload and unfortunately tend to be understaffed</a:t>
            </a:r>
            <a:endParaRPr sz="1300">
              <a:highlight>
                <a:srgbClr val="FFFFFF"/>
              </a:highlight>
              <a:latin typeface="Nunito"/>
              <a:ea typeface="Nunito"/>
              <a:cs typeface="Nunito"/>
              <a:sym typeface="Nunito"/>
            </a:endParaRPr>
          </a:p>
          <a:p>
            <a:pPr marL="1828800" lvl="2" indent="-311150" algn="l" rtl="0">
              <a:spcBef>
                <a:spcPts val="0"/>
              </a:spcBef>
              <a:spcAft>
                <a:spcPts val="0"/>
              </a:spcAft>
              <a:buSzPts val="1300"/>
              <a:buFont typeface="Nunito"/>
              <a:buChar char="■"/>
            </a:pPr>
            <a:r>
              <a:rPr lang="en" sz="1300">
                <a:highlight>
                  <a:srgbClr val="FFFFFF"/>
                </a:highlight>
                <a:latin typeface="Nunito"/>
                <a:ea typeface="Nunito"/>
                <a:cs typeface="Nunito"/>
                <a:sym typeface="Nunito"/>
              </a:rPr>
              <a:t>Usually a poor counselor to student ratio </a:t>
            </a:r>
            <a:endParaRPr sz="1300">
              <a:highlight>
                <a:srgbClr val="FFFFFF"/>
              </a:highlight>
              <a:latin typeface="Nunito"/>
              <a:ea typeface="Nunito"/>
              <a:cs typeface="Nunito"/>
              <a:sym typeface="Nunito"/>
            </a:endParaRPr>
          </a:p>
          <a:p>
            <a:pPr marL="1371600" lvl="1" indent="-311150" algn="l" rtl="0">
              <a:spcBef>
                <a:spcPts val="0"/>
              </a:spcBef>
              <a:spcAft>
                <a:spcPts val="0"/>
              </a:spcAft>
              <a:buSzPts val="1300"/>
              <a:buFont typeface="Nunito"/>
              <a:buChar char="○"/>
            </a:pPr>
            <a:r>
              <a:rPr lang="en" sz="1200">
                <a:solidFill>
                  <a:srgbClr val="2F2F2D"/>
                </a:solidFill>
                <a:highlight>
                  <a:srgbClr val="FFFFFF"/>
                </a:highlight>
              </a:rPr>
              <a:t>Promote positive school climate and social and academic success </a:t>
            </a:r>
            <a:endParaRPr sz="1200">
              <a:solidFill>
                <a:srgbClr val="2F2F2D"/>
              </a:solidFill>
              <a:highlight>
                <a:srgbClr val="FFFFFF"/>
              </a:highlight>
            </a:endParaRPr>
          </a:p>
          <a:p>
            <a:pPr marL="1371600" lvl="1" indent="-304800" algn="l" rtl="0">
              <a:spcBef>
                <a:spcPts val="0"/>
              </a:spcBef>
              <a:spcAft>
                <a:spcPts val="0"/>
              </a:spcAft>
              <a:buClr>
                <a:srgbClr val="2F2F2D"/>
              </a:buClr>
              <a:buSzPts val="1200"/>
              <a:buChar char="○"/>
            </a:pPr>
            <a:r>
              <a:rPr lang="en" sz="1200">
                <a:solidFill>
                  <a:srgbClr val="2F2F2D"/>
                </a:solidFill>
                <a:highlight>
                  <a:srgbClr val="FFFFFF"/>
                </a:highlight>
              </a:rPr>
              <a:t>Provide 6 of the </a:t>
            </a:r>
            <a:r>
              <a:rPr lang="en" sz="1200" b="1">
                <a:solidFill>
                  <a:srgbClr val="000000"/>
                </a:solidFill>
                <a:highlight>
                  <a:srgbClr val="FAFAFA"/>
                </a:highlight>
                <a:latin typeface="Times New Roman"/>
                <a:ea typeface="Times New Roman"/>
                <a:cs typeface="Times New Roman"/>
                <a:sym typeface="Times New Roman"/>
              </a:rPr>
              <a:t>NASP Practice Model Organizational Principles 	</a:t>
            </a:r>
            <a:r>
              <a:rPr lang="en" sz="1200" b="1" u="sng">
                <a:solidFill>
                  <a:schemeClr val="hlink"/>
                </a:solidFill>
                <a:highlight>
                  <a:srgbClr val="FAFAFA"/>
                </a:highlight>
                <a:latin typeface="Times New Roman"/>
                <a:ea typeface="Times New Roman"/>
                <a:cs typeface="Times New Roman"/>
                <a:sym typeface="Times New Roman"/>
                <a:hlinkClick r:id="rId3"/>
              </a:rPr>
              <a:t>Link To Audio </a:t>
            </a:r>
            <a:endParaRPr sz="1200" b="1">
              <a:solidFill>
                <a:srgbClr val="000000"/>
              </a:solidFill>
              <a:highlight>
                <a:srgbClr val="FAFAFA"/>
              </a:highlight>
              <a:latin typeface="Times New Roman"/>
              <a:ea typeface="Times New Roman"/>
              <a:cs typeface="Times New Roman"/>
              <a:sym typeface="Times New Roman"/>
            </a:endParaRPr>
          </a:p>
          <a:p>
            <a:pPr marL="5486400" lvl="0" indent="0" algn="l" rtl="0">
              <a:spcBef>
                <a:spcPts val="1600"/>
              </a:spcBef>
              <a:spcAft>
                <a:spcPts val="0"/>
              </a:spcAft>
              <a:buNone/>
            </a:pPr>
            <a:r>
              <a:rPr lang="en" sz="900">
                <a:highlight>
                  <a:srgbClr val="FFFFFF"/>
                </a:highlight>
                <a:latin typeface="Nunito"/>
                <a:ea typeface="Nunito"/>
                <a:cs typeface="Nunito"/>
                <a:sym typeface="Nunito"/>
              </a:rPr>
              <a:t>https://www.bostonpublicschools.org/Page/8367</a:t>
            </a:r>
            <a:endParaRPr sz="900">
              <a:highlight>
                <a:srgbClr val="FFFFFF"/>
              </a:highlight>
              <a:latin typeface="Nunito"/>
              <a:ea typeface="Nunito"/>
              <a:cs typeface="Nunito"/>
              <a:sym typeface="Nunito"/>
            </a:endParaRPr>
          </a:p>
          <a:p>
            <a:pPr marL="0" lvl="0" indent="0" algn="l" rtl="0">
              <a:spcBef>
                <a:spcPts val="1600"/>
              </a:spcBef>
              <a:spcAft>
                <a:spcPts val="0"/>
              </a:spcAft>
              <a:buNone/>
            </a:pPr>
            <a:endParaRPr sz="1300">
              <a:highlight>
                <a:srgbClr val="FFFFFF"/>
              </a:highlight>
              <a:latin typeface="Nunito"/>
              <a:ea typeface="Nunito"/>
              <a:cs typeface="Nunito"/>
              <a:sym typeface="Nunito"/>
            </a:endParaRPr>
          </a:p>
          <a:p>
            <a:pPr marL="5486400" lvl="0" indent="457200" algn="l" rtl="0">
              <a:spcBef>
                <a:spcPts val="1600"/>
              </a:spcBef>
              <a:spcAft>
                <a:spcPts val="1600"/>
              </a:spcAft>
              <a:buNone/>
            </a:pPr>
            <a:endParaRPr sz="900">
              <a:highlight>
                <a:srgbClr val="FFFFFF"/>
              </a:highlight>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265250" y="850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latin typeface="Times New Roman"/>
                <a:ea typeface="Times New Roman"/>
                <a:cs typeface="Times New Roman"/>
                <a:sym typeface="Times New Roman"/>
              </a:rPr>
              <a:t>Ann Canavan, School Psychologist</a:t>
            </a:r>
            <a:endParaRPr b="1" u="sng">
              <a:latin typeface="Times New Roman"/>
              <a:ea typeface="Times New Roman"/>
              <a:cs typeface="Times New Roman"/>
              <a:sym typeface="Times New Roman"/>
            </a:endParaRPr>
          </a:p>
        </p:txBody>
      </p:sp>
      <p:sp>
        <p:nvSpPr>
          <p:cNvPr id="75" name="Google Shape;75;p16"/>
          <p:cNvSpPr txBox="1">
            <a:spLocks noGrp="1"/>
          </p:cNvSpPr>
          <p:nvPr>
            <p:ph type="body" idx="1"/>
          </p:nvPr>
        </p:nvSpPr>
        <p:spPr>
          <a:xfrm>
            <a:off x="265250" y="743075"/>
            <a:ext cx="8721300" cy="43425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I chose to interview Ann because I aspire to be a school psychologist. Specifically, I hope to work in the Boston Public School System. She is knowledgeable about the field of psychology as well as the BPS system. She attended Umass Boston which is where I will likely pursue my Masters Degree.</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Ann Canavan has been a school psychologist in the Boston Public School system for 31 years</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Her students have dealt with varied levels of trauma, violence and poverty</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Ann grew up in Boston and attended Boston Public Schools, so she sees many of her students as a reflection of her younger self and wants to provide them with the best guidance and support possible</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Ann meets with about 20 children weekly along with teachers, faculty and parents</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She works across three different schools </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Some of her colleagues work across 4-5 different schools, serving up to 1300 students. Many schools are left without a school psychologist/social worker several days a week due to the shortage of mental health care staff. Ann and her colleagues oftentimes have to make the difficult decision of leaving one school for the day to go assist at another school that may be in crisis. School psychologists face the difficult task of triaging situations across their assigned schools. This is important to consider when deciding which specific field in psychology to work in. There are many factors outside of the control of school psychologist since they work for a school system, not a private practice. Budgeting and funding of the district directly impacts the workload and salary of school psychologists.</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 Although her work is strenuous at times and the school system creates many challenges, she would not trade her job for anything. </a:t>
            </a:r>
            <a:endParaRPr sz="1200">
              <a:latin typeface="Times New Roman"/>
              <a:ea typeface="Times New Roman"/>
              <a:cs typeface="Times New Roman"/>
              <a:sym typeface="Times New Roman"/>
            </a:endParaRPr>
          </a:p>
          <a:p>
            <a:pPr marL="457200" lvl="0" indent="-304800" algn="l" rtl="0">
              <a:spcBef>
                <a:spcPts val="0"/>
              </a:spcBef>
              <a:spcAft>
                <a:spcPts val="0"/>
              </a:spcAft>
              <a:buSzPts val="1200"/>
              <a:buFont typeface="Times New Roman"/>
              <a:buChar char="●"/>
            </a:pPr>
            <a:r>
              <a:rPr lang="en" sz="1200">
                <a:latin typeface="Times New Roman"/>
                <a:ea typeface="Times New Roman"/>
                <a:cs typeface="Times New Roman"/>
                <a:sym typeface="Times New Roman"/>
              </a:rPr>
              <a:t>Her favorite quote to summarize her job,“It’s always about the children”. -Charles Barrett, School Psychologist </a:t>
            </a:r>
            <a:endParaRPr sz="1200">
              <a:latin typeface="Times New Roman"/>
              <a:ea typeface="Times New Roman"/>
              <a:cs typeface="Times New Roman"/>
              <a:sym typeface="Times New Roman"/>
            </a:endParaRPr>
          </a:p>
          <a:p>
            <a:pPr marL="1371600" lvl="0" indent="0" algn="l" rtl="0">
              <a:spcBef>
                <a:spcPts val="1600"/>
              </a:spcBef>
              <a:spcAft>
                <a:spcPts val="0"/>
              </a:spcAft>
              <a:buNone/>
            </a:pPr>
            <a:r>
              <a:rPr lang="en" sz="1200" u="sng">
                <a:solidFill>
                  <a:schemeClr val="hlink"/>
                </a:solidFill>
                <a:latin typeface="Times New Roman"/>
                <a:ea typeface="Times New Roman"/>
                <a:cs typeface="Times New Roman"/>
                <a:sym typeface="Times New Roman"/>
                <a:hlinkClick r:id="rId3"/>
              </a:rPr>
              <a:t>Link to Audio</a:t>
            </a:r>
            <a:endParaRPr sz="1200">
              <a:latin typeface="Times New Roman"/>
              <a:ea typeface="Times New Roman"/>
              <a:cs typeface="Times New Roman"/>
              <a:sym typeface="Times New Roman"/>
            </a:endParaRPr>
          </a:p>
          <a:p>
            <a:pPr marL="1371600" lvl="0" indent="0" algn="l" rtl="0">
              <a:spcBef>
                <a:spcPts val="1600"/>
              </a:spcBef>
              <a:spcAft>
                <a:spcPts val="0"/>
              </a:spcAft>
              <a:buNone/>
            </a:pPr>
            <a:endParaRPr sz="1200">
              <a:latin typeface="Times New Roman"/>
              <a:ea typeface="Times New Roman"/>
              <a:cs typeface="Times New Roman"/>
              <a:sym typeface="Times New Roman"/>
            </a:endParaRPr>
          </a:p>
          <a:p>
            <a:pPr marL="1371600" lvl="0" indent="0" algn="l" rtl="0">
              <a:spcBef>
                <a:spcPts val="1600"/>
              </a:spcBef>
              <a:spcAft>
                <a:spcPts val="1600"/>
              </a:spcAft>
              <a:buNone/>
            </a:pPr>
            <a:endParaRPr sz="12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Steps to Becoming A School Psychologist (in MA):</a:t>
            </a:r>
            <a:endParaRPr/>
          </a:p>
        </p:txBody>
      </p:sp>
      <p:sp>
        <p:nvSpPr>
          <p:cNvPr id="81" name="Google Shape;81;p17"/>
          <p:cNvSpPr txBox="1">
            <a:spLocks noGrp="1"/>
          </p:cNvSpPr>
          <p:nvPr>
            <p:ph type="body" idx="1"/>
          </p:nvPr>
        </p:nvSpPr>
        <p:spPr>
          <a:xfrm>
            <a:off x="69675" y="1017725"/>
            <a:ext cx="4737000" cy="3916800"/>
          </a:xfrm>
          <a:prstGeom prst="rect">
            <a:avLst/>
          </a:prstGeom>
          <a:ln w="9525" cap="flat" cmpd="sng">
            <a:solidFill>
              <a:srgbClr val="434343"/>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050" b="1">
                <a:solidFill>
                  <a:srgbClr val="444444"/>
                </a:solidFill>
                <a:highlight>
                  <a:srgbClr val="FAFAFA"/>
                </a:highlight>
              </a:rPr>
              <a:t>“SEA Credential:</a:t>
            </a:r>
            <a:endParaRPr sz="1050" b="1">
              <a:solidFill>
                <a:srgbClr val="444444"/>
              </a:solidFill>
              <a:highlight>
                <a:srgbClr val="FAFAFA"/>
              </a:highlight>
            </a:endParaRPr>
          </a:p>
          <a:p>
            <a:pPr marL="0" lvl="0" indent="0" algn="l" rtl="0">
              <a:spcBef>
                <a:spcPts val="1500"/>
              </a:spcBef>
              <a:spcAft>
                <a:spcPts val="0"/>
              </a:spcAft>
              <a:buNone/>
            </a:pPr>
            <a:r>
              <a:rPr lang="en" sz="1050" i="1" u="sng">
                <a:solidFill>
                  <a:srgbClr val="444444"/>
                </a:solidFill>
                <a:highlight>
                  <a:srgbClr val="FAFAFA"/>
                </a:highlight>
              </a:rPr>
              <a:t>Initial License:</a:t>
            </a:r>
            <a:r>
              <a:rPr lang="en" sz="1050">
                <a:solidFill>
                  <a:srgbClr val="444444"/>
                </a:solidFill>
                <a:highlight>
                  <a:srgbClr val="FAFAFA"/>
                </a:highlight>
              </a:rPr>
              <a:t> Requires completion of a master's degree or higher in school psychology approved by NASP, including an advanced practicum of 1,200 hours, 600 of which must be in a school setting. Also requires a passing score on the Communication and Literacy Skills test.</a:t>
            </a:r>
            <a:endParaRPr sz="1050">
              <a:solidFill>
                <a:srgbClr val="444444"/>
              </a:solidFill>
              <a:highlight>
                <a:srgbClr val="FAFAFA"/>
              </a:highlight>
            </a:endParaRPr>
          </a:p>
          <a:p>
            <a:pPr marL="0" lvl="0" indent="0" algn="l" rtl="0">
              <a:spcBef>
                <a:spcPts val="1500"/>
              </a:spcBef>
              <a:spcAft>
                <a:spcPts val="0"/>
              </a:spcAft>
              <a:buNone/>
            </a:pPr>
            <a:r>
              <a:rPr lang="en" sz="1050" i="1" u="sng">
                <a:solidFill>
                  <a:srgbClr val="444444"/>
                </a:solidFill>
                <a:highlight>
                  <a:srgbClr val="FAFAFA"/>
                </a:highlight>
              </a:rPr>
              <a:t>Professional License</a:t>
            </a:r>
            <a:r>
              <a:rPr lang="en" sz="1050">
                <a:solidFill>
                  <a:srgbClr val="444444"/>
                </a:solidFill>
                <a:highlight>
                  <a:srgbClr val="FAFAFA"/>
                </a:highlight>
              </a:rPr>
              <a:t>: Requires possession of an Initial license, 3 years of employment as a school psychologist, and completion of one of the following:</a:t>
            </a:r>
            <a:endParaRPr sz="1050">
              <a:solidFill>
                <a:srgbClr val="444444"/>
              </a:solidFill>
              <a:highlight>
                <a:srgbClr val="FAFAFA"/>
              </a:highlight>
            </a:endParaRPr>
          </a:p>
          <a:p>
            <a:pPr marL="1460500" lvl="1" indent="-295275" algn="l" rtl="0">
              <a:spcBef>
                <a:spcPts val="1500"/>
              </a:spcBef>
              <a:spcAft>
                <a:spcPts val="0"/>
              </a:spcAft>
              <a:buClr>
                <a:srgbClr val="444444"/>
              </a:buClr>
              <a:buSzPts val="1050"/>
              <a:buAutoNum type="arabicPeriod"/>
            </a:pPr>
            <a:r>
              <a:rPr lang="en" sz="1050">
                <a:solidFill>
                  <a:srgbClr val="444444"/>
                </a:solidFill>
                <a:highlight>
                  <a:srgbClr val="FAFAFA"/>
                </a:highlight>
              </a:rPr>
              <a:t>Passing score on the Praxis II</a:t>
            </a:r>
            <a:endParaRPr sz="1050">
              <a:solidFill>
                <a:srgbClr val="444444"/>
              </a:solidFill>
              <a:highlight>
                <a:srgbClr val="FAFAFA"/>
              </a:highlight>
            </a:endParaRPr>
          </a:p>
          <a:p>
            <a:pPr marL="1460500" lvl="1" indent="-295275" algn="l" rtl="0">
              <a:spcBef>
                <a:spcPts val="0"/>
              </a:spcBef>
              <a:spcAft>
                <a:spcPts val="0"/>
              </a:spcAft>
              <a:buClr>
                <a:srgbClr val="444444"/>
              </a:buClr>
              <a:buSzPts val="1050"/>
              <a:buAutoNum type="arabicPeriod"/>
            </a:pPr>
            <a:r>
              <a:rPr lang="en" sz="1050">
                <a:solidFill>
                  <a:srgbClr val="444444"/>
                </a:solidFill>
                <a:highlight>
                  <a:srgbClr val="FAFAFA"/>
                </a:highlight>
              </a:rPr>
              <a:t>Achievement and maintenance of a credential from one of the following:</a:t>
            </a:r>
            <a:endParaRPr sz="1050">
              <a:solidFill>
                <a:srgbClr val="444444"/>
              </a:solidFill>
              <a:highlight>
                <a:srgbClr val="FAFAFA"/>
              </a:highlight>
            </a:endParaRPr>
          </a:p>
          <a:p>
            <a:pPr marL="2184400" lvl="2" indent="-295275" algn="l" rtl="0">
              <a:spcBef>
                <a:spcPts val="0"/>
              </a:spcBef>
              <a:spcAft>
                <a:spcPts val="0"/>
              </a:spcAft>
              <a:buClr>
                <a:srgbClr val="444444"/>
              </a:buClr>
              <a:buSzPts val="1050"/>
              <a:buAutoNum type="arabicPeriod"/>
            </a:pPr>
            <a:r>
              <a:rPr lang="en" sz="1050">
                <a:solidFill>
                  <a:srgbClr val="444444"/>
                </a:solidFill>
                <a:highlight>
                  <a:srgbClr val="FAFAFA"/>
                </a:highlight>
              </a:rPr>
              <a:t>The Massachusetts Board of Allied Mental Health Professionals, as an educational psychologist</a:t>
            </a:r>
            <a:endParaRPr sz="1050">
              <a:solidFill>
                <a:srgbClr val="444444"/>
              </a:solidFill>
              <a:highlight>
                <a:srgbClr val="FAFAFA"/>
              </a:highlight>
            </a:endParaRPr>
          </a:p>
          <a:p>
            <a:pPr marL="2184400" lvl="2" indent="-295275" algn="l" rtl="0">
              <a:spcBef>
                <a:spcPts val="0"/>
              </a:spcBef>
              <a:spcAft>
                <a:spcPts val="0"/>
              </a:spcAft>
              <a:buClr>
                <a:srgbClr val="444444"/>
              </a:buClr>
              <a:buSzPts val="1050"/>
              <a:buAutoNum type="arabicPeriod"/>
            </a:pPr>
            <a:r>
              <a:rPr lang="en" sz="1050">
                <a:solidFill>
                  <a:srgbClr val="444444"/>
                </a:solidFill>
                <a:highlight>
                  <a:srgbClr val="FAFAFA"/>
                </a:highlight>
              </a:rPr>
              <a:t>NCSP”               </a:t>
            </a:r>
            <a:r>
              <a:rPr lang="en" sz="750">
                <a:solidFill>
                  <a:srgbClr val="444444"/>
                </a:solidFill>
                <a:highlight>
                  <a:srgbClr val="FAFAFA"/>
                </a:highlight>
              </a:rPr>
              <a:t>https://www.nasponline.org/standards-and-certification/state-school-psychology-credentialing-requirements/states/massachusetts</a:t>
            </a:r>
            <a:endParaRPr sz="750">
              <a:solidFill>
                <a:srgbClr val="444444"/>
              </a:solidFill>
              <a:highlight>
                <a:srgbClr val="FAFAFA"/>
              </a:highlight>
            </a:endParaRPr>
          </a:p>
          <a:p>
            <a:pPr marL="914400" lvl="0" indent="0" algn="l" rtl="0">
              <a:spcBef>
                <a:spcPts val="2200"/>
              </a:spcBef>
              <a:spcAft>
                <a:spcPts val="1600"/>
              </a:spcAft>
              <a:buNone/>
            </a:pPr>
            <a:endParaRPr/>
          </a:p>
        </p:txBody>
      </p:sp>
      <p:sp>
        <p:nvSpPr>
          <p:cNvPr id="82" name="Google Shape;82;p17"/>
          <p:cNvSpPr txBox="1"/>
          <p:nvPr/>
        </p:nvSpPr>
        <p:spPr>
          <a:xfrm>
            <a:off x="5073825" y="2052975"/>
            <a:ext cx="3901200" cy="2243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t>Requirements to Work for BPS:</a:t>
            </a:r>
            <a:endParaRPr sz="1300" b="1">
              <a:solidFill>
                <a:schemeClr val="dk2"/>
              </a:solidFill>
              <a:highlight>
                <a:srgbClr val="FFFFFF"/>
              </a:highlight>
              <a:latin typeface="Nunito"/>
              <a:ea typeface="Nunito"/>
              <a:cs typeface="Nunito"/>
              <a:sym typeface="Nunito"/>
            </a:endParaRPr>
          </a:p>
          <a:p>
            <a:pPr marL="457200" lvl="0" indent="-311150" algn="l" rtl="0">
              <a:lnSpc>
                <a:spcPct val="115000"/>
              </a:lnSpc>
              <a:spcBef>
                <a:spcPts val="1300"/>
              </a:spcBef>
              <a:spcAft>
                <a:spcPts val="0"/>
              </a:spcAft>
              <a:buClr>
                <a:schemeClr val="dk2"/>
              </a:buClr>
              <a:buSzPts val="1300"/>
              <a:buFont typeface="Nunito"/>
              <a:buChar char="●"/>
            </a:pPr>
            <a:r>
              <a:rPr lang="en" sz="1300">
                <a:solidFill>
                  <a:schemeClr val="dk2"/>
                </a:solidFill>
                <a:highlight>
                  <a:srgbClr val="FFFFFF"/>
                </a:highlight>
                <a:latin typeface="Nunito"/>
                <a:ea typeface="Nunito"/>
                <a:cs typeface="Nunito"/>
                <a:sym typeface="Nunito"/>
              </a:rPr>
              <a:t>Possess a Master's Degree in education, counseling or other related fields</a:t>
            </a:r>
            <a:endParaRPr sz="1300">
              <a:solidFill>
                <a:schemeClr val="dk2"/>
              </a:solidFill>
              <a:highlight>
                <a:srgbClr val="FFFFFF"/>
              </a:highlight>
              <a:latin typeface="Nunito"/>
              <a:ea typeface="Nunito"/>
              <a:cs typeface="Nunito"/>
              <a:sym typeface="Nunito"/>
            </a:endParaRPr>
          </a:p>
          <a:p>
            <a:pPr marL="457200" lvl="0" indent="-311150" algn="l" rtl="0">
              <a:lnSpc>
                <a:spcPct val="115000"/>
              </a:lnSpc>
              <a:spcBef>
                <a:spcPts val="0"/>
              </a:spcBef>
              <a:spcAft>
                <a:spcPts val="0"/>
              </a:spcAft>
              <a:buClr>
                <a:schemeClr val="dk2"/>
              </a:buClr>
              <a:buSzPts val="1300"/>
              <a:buFont typeface="Nunito"/>
              <a:buChar char="●"/>
            </a:pPr>
            <a:r>
              <a:rPr lang="en" sz="1300">
                <a:solidFill>
                  <a:schemeClr val="dk2"/>
                </a:solidFill>
                <a:highlight>
                  <a:srgbClr val="FFFFFF"/>
                </a:highlight>
                <a:latin typeface="Nunito"/>
                <a:ea typeface="Nunito"/>
                <a:cs typeface="Nunito"/>
                <a:sym typeface="Nunito"/>
              </a:rPr>
              <a:t>Possess a current MA Dept of Education Guidance Counselor License</a:t>
            </a:r>
            <a:endParaRPr sz="1300">
              <a:solidFill>
                <a:schemeClr val="dk2"/>
              </a:solidFill>
              <a:highlight>
                <a:srgbClr val="FFFFFF"/>
              </a:highlight>
              <a:latin typeface="Nunito"/>
              <a:ea typeface="Nunito"/>
              <a:cs typeface="Nunito"/>
              <a:sym typeface="Nunito"/>
            </a:endParaRPr>
          </a:p>
          <a:p>
            <a:pPr marL="457200" lvl="0" indent="0" algn="l" rtl="0">
              <a:lnSpc>
                <a:spcPct val="115000"/>
              </a:lnSpc>
              <a:spcBef>
                <a:spcPts val="1300"/>
              </a:spcBef>
              <a:spcAft>
                <a:spcPts val="0"/>
              </a:spcAft>
              <a:buNone/>
            </a:pPr>
            <a:endParaRPr sz="1300">
              <a:solidFill>
                <a:schemeClr val="dk2"/>
              </a:solidFill>
              <a:highlight>
                <a:srgbClr val="FFFFFF"/>
              </a:highlight>
              <a:latin typeface="Nunito"/>
              <a:ea typeface="Nunito"/>
              <a:cs typeface="Nunito"/>
              <a:sym typeface="Nunito"/>
            </a:endParaRPr>
          </a:p>
          <a:p>
            <a:pPr marL="457200" lvl="0" indent="0" algn="l" rtl="0">
              <a:lnSpc>
                <a:spcPct val="115000"/>
              </a:lnSpc>
              <a:spcBef>
                <a:spcPts val="1300"/>
              </a:spcBef>
              <a:spcAft>
                <a:spcPts val="0"/>
              </a:spcAft>
              <a:buNone/>
            </a:pPr>
            <a:r>
              <a:rPr lang="en" sz="1100">
                <a:solidFill>
                  <a:schemeClr val="dk2"/>
                </a:solidFill>
                <a:highlight>
                  <a:srgbClr val="FFFFFF"/>
                </a:highlight>
                <a:latin typeface="Nunito"/>
                <a:ea typeface="Nunito"/>
                <a:cs typeface="Nunito"/>
                <a:sym typeface="Nunito"/>
              </a:rPr>
              <a:t>https://www.bostonpublicschools.org/Page/225</a:t>
            </a:r>
            <a:endParaRPr sz="1100">
              <a:solidFill>
                <a:schemeClr val="dk2"/>
              </a:solidFill>
              <a:highlight>
                <a:srgbClr val="FFFFFF"/>
              </a:highlight>
              <a:latin typeface="Nunito"/>
              <a:ea typeface="Nunito"/>
              <a:cs typeface="Nunito"/>
              <a:sym typeface="Nunito"/>
            </a:endParaRPr>
          </a:p>
          <a:p>
            <a:pPr marL="457200" lvl="0" indent="0" algn="l" rtl="0">
              <a:lnSpc>
                <a:spcPct val="115000"/>
              </a:lnSpc>
              <a:spcBef>
                <a:spcPts val="1300"/>
              </a:spcBef>
              <a:spcAft>
                <a:spcPts val="0"/>
              </a:spcAft>
              <a:buNone/>
            </a:pPr>
            <a:endParaRPr sz="1300">
              <a:solidFill>
                <a:schemeClr val="dk2"/>
              </a:solidFill>
              <a:highlight>
                <a:srgbClr val="FFFFFF"/>
              </a:highlight>
              <a:latin typeface="Nunito"/>
              <a:ea typeface="Nunito"/>
              <a:cs typeface="Nunito"/>
              <a:sym typeface="Nunito"/>
            </a:endParaRPr>
          </a:p>
          <a:p>
            <a:pPr marL="0" lvl="0" indent="0" algn="l" rtl="0">
              <a:spcBef>
                <a:spcPts val="1300"/>
              </a:spcBef>
              <a:spcAft>
                <a:spcPts val="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774</Words>
  <Application>Microsoft Macintosh PowerPoint</Application>
  <PresentationFormat>On-screen Show (16:9)</PresentationFormat>
  <Paragraphs>54</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Nunito</vt:lpstr>
      <vt:lpstr>Arial</vt:lpstr>
      <vt:lpstr>Times New Roman</vt:lpstr>
      <vt:lpstr>Simple Light</vt:lpstr>
      <vt:lpstr>School Psychologist</vt:lpstr>
      <vt:lpstr>Department of Behavioral Health Services: Boston Public Schools</vt:lpstr>
      <vt:lpstr>Job Description and Duties</vt:lpstr>
      <vt:lpstr>Ann Canavan, School Psychologist</vt:lpstr>
      <vt:lpstr>Steps to Becoming A School Psychologist (in MA):</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Psychologist</dc:title>
  <cp:lastModifiedBy>Microsoft Office User</cp:lastModifiedBy>
  <cp:revision>1</cp:revision>
  <dcterms:modified xsi:type="dcterms:W3CDTF">2020-11-30T00:45:22Z</dcterms:modified>
</cp:coreProperties>
</file>