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8e24cc6055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8e24cc6055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8e24cc6055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8e24cc6055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96fbdeab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96fbdeab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96fbdeab5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96fbdeab5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96fbdeab5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96fbdeab5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74ed69016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74ed69016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hyperlink" Target="http://drive.google.com/file/d/1EGGIPdTRNmC5eSt552bKDCLeXVqjoKjF/view" TargetMode="External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hyperlink" Target="http://drive.google.com/file/d/1lWPgiudMi8bQgI0lIuZBZ6blMraZP8a_/view" TargetMode="External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Relationship Id="rId4" Type="http://schemas.openxmlformats.org/officeDocument/2006/relationships/hyperlink" Target="http://drive.google.com/file/d/1rGHdz7G7JnZy-qMHXH8VkRo1B1G8hEl4/view" TargetMode="External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rive.google.com/file/d/1BMbFlvlTmwxQ5GFjmeTrwgzmz--D-TYk/view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hyperlink" Target="http://drive.google.com/file/d/1je0GBTpAli8OK3cnFsG5zw2upD4CkVHB/view" TargetMode="External"/><Relationship Id="rId5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rive.google.com/file/d/1hXsxBlUnGyFyC4PcTd951cy3leA6FQd2/view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Relationship Id="rId4" Type="http://schemas.openxmlformats.org/officeDocument/2006/relationships/hyperlink" Target="https://www.sp2.upenn.edu/program/master-of-science-in-nonprofit-leadership/" TargetMode="External"/><Relationship Id="rId5" Type="http://schemas.openxmlformats.org/officeDocument/2006/relationships/hyperlink" Target="http://drive.google.com/file/d/1BeY-21rJJ3uTXe4jEiYPFNPCPA2vLIqW/view" TargetMode="External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42496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-75" y="4039150"/>
            <a:ext cx="9144000" cy="11889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rgbClr val="01256E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Nonprofit/NGO Leadership, MSNPL</a:t>
            </a:r>
            <a:endParaRPr sz="3100">
              <a:solidFill>
                <a:srgbClr val="01256E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B5394"/>
                </a:solidFill>
                <a:highlight>
                  <a:schemeClr val="dk1"/>
                </a:highlight>
              </a:rPr>
              <a:t>By Jessalyn Gove </a:t>
            </a:r>
            <a:endParaRPr b="1">
              <a:solidFill>
                <a:srgbClr val="0B5394"/>
              </a:solidFill>
              <a:highlight>
                <a:schemeClr val="dk1"/>
              </a:highlight>
            </a:endParaRPr>
          </a:p>
        </p:txBody>
      </p:sp>
      <p:pic>
        <p:nvPicPr>
          <p:cNvPr id="58" name="Google Shape;58;p13" title="Intro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43400" y="23431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057"/>
            <a:ext cx="9144000" cy="5131443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197350" y="445025"/>
            <a:ext cx="3381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52525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34th &amp; Spruce Street, Philadelphia, PA 19104</a:t>
            </a:r>
            <a:endParaRPr sz="2400"/>
          </a:p>
        </p:txBody>
      </p:sp>
      <p:sp>
        <p:nvSpPr>
          <p:cNvPr id="67" name="Google Shape;67;p14"/>
          <p:cNvSpPr txBox="1"/>
          <p:nvPr/>
        </p:nvSpPr>
        <p:spPr>
          <a:xfrm>
            <a:off x="6091625" y="1017725"/>
            <a:ext cx="3078900" cy="554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114300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Roboto"/>
                <a:ea typeface="Roboto"/>
                <a:cs typeface="Roboto"/>
                <a:sym typeface="Roboto"/>
              </a:rPr>
              <a:t>Tuition</a:t>
            </a:r>
            <a:r>
              <a:rPr lang="en" sz="2400">
                <a:latin typeface="Roboto"/>
                <a:ea typeface="Roboto"/>
                <a:cs typeface="Roboto"/>
                <a:sym typeface="Roboto"/>
              </a:rPr>
              <a:t> - $69,600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2960300" y="4568875"/>
            <a:ext cx="3381300" cy="554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Roboto"/>
                <a:ea typeface="Roboto"/>
                <a:cs typeface="Roboto"/>
                <a:sym typeface="Roboto"/>
              </a:rPr>
              <a:t>10 required courses 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9" name="Google Shape;69;p14" title="1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43400" y="23431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 details 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152475"/>
            <a:ext cx="4081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en" sz="1560"/>
              <a:t>Deadline - </a:t>
            </a:r>
            <a:endParaRPr sz="15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560"/>
              <a:t>On campus - January 15th </a:t>
            </a:r>
            <a:endParaRPr sz="15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560"/>
              <a:t>Online- </a:t>
            </a:r>
            <a:r>
              <a:rPr lang="en" sz="1560"/>
              <a:t>February</a:t>
            </a:r>
            <a:r>
              <a:rPr lang="en" sz="1560"/>
              <a:t> 15th</a:t>
            </a:r>
            <a:endParaRPr sz="15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5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560"/>
              <a:t>Fee- $65</a:t>
            </a:r>
            <a:endParaRPr sz="15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5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en" sz="1560"/>
              <a:t>GRE scores are not required</a:t>
            </a:r>
            <a:endParaRPr sz="15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5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770"/>
              <a:buNone/>
            </a:pPr>
            <a:r>
              <a:rPr lang="en" sz="1560"/>
              <a:t>TOEFL or IELTS scores required for international students </a:t>
            </a:r>
            <a:endParaRPr sz="1560"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5350" y="117845"/>
            <a:ext cx="4514850" cy="490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 title="2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4721275"/>
            <a:ext cx="269825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166825"/>
            <a:ext cx="8520600" cy="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Essay</a:t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681325"/>
            <a:ext cx="8520600" cy="3887700"/>
          </a:xfrm>
          <a:prstGeom prst="rect">
            <a:avLst/>
          </a:prstGeom>
          <a:solidFill>
            <a:srgbClr val="01256E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lt1"/>
                </a:solidFill>
                <a:highlight>
                  <a:schemeClr val="dk1"/>
                </a:highlight>
              </a:rPr>
              <a:t>3 prompts</a:t>
            </a:r>
            <a:endParaRPr b="1" sz="14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lnSpc>
                <a:spcPct val="218181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lt1"/>
                </a:solidFill>
                <a:highlight>
                  <a:schemeClr val="dk1"/>
                </a:highlight>
              </a:rPr>
              <a:t>1) Write a short thank-you note to someone you have not yet thanked and would like to acknowledge. </a:t>
            </a:r>
            <a:r>
              <a:rPr b="1" i="1" lang="en" sz="1400">
                <a:solidFill>
                  <a:schemeClr val="lt1"/>
                </a:solidFill>
                <a:highlight>
                  <a:schemeClr val="dk1"/>
                </a:highlight>
              </a:rPr>
              <a:t>(We encourage you to share this note with that person, if possible, and reflect on the experience!)</a:t>
            </a:r>
            <a:r>
              <a:rPr b="1" lang="en" sz="1400">
                <a:solidFill>
                  <a:schemeClr val="lt1"/>
                </a:solidFill>
                <a:highlight>
                  <a:schemeClr val="dk1"/>
                </a:highlight>
              </a:rPr>
              <a:t> (150-200 words)  </a:t>
            </a:r>
            <a:endParaRPr b="1" sz="14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lnSpc>
                <a:spcPct val="218181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lt1"/>
                </a:solidFill>
                <a:highlight>
                  <a:schemeClr val="dk1"/>
                </a:highlight>
              </a:rPr>
              <a:t>2) How will you explore community at Penn? Consider how Penn will help shape your perspective and identity, and how your identity and perspective will help shape Penn. (150-200 words)  </a:t>
            </a:r>
            <a:endParaRPr b="1" sz="14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lnSpc>
                <a:spcPct val="218181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lt1"/>
                </a:solidFill>
                <a:highlight>
                  <a:schemeClr val="dk1"/>
                </a:highlight>
              </a:rPr>
              <a:t>3) Considering the specific undergraduate school you have selected, describe how you intend to explore your academic and intellectual interests at the University of Pennsylvania. (150-200 words) </a:t>
            </a:r>
            <a:endParaRPr b="1" sz="1400">
              <a:solidFill>
                <a:schemeClr val="lt1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400"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pic>
        <p:nvPicPr>
          <p:cNvPr id="84" name="Google Shape;84;p16" title="3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425"/>
            <a:ext cx="269675" cy="26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1256E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Faculty Member 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975775" y="1152475"/>
            <a:ext cx="4856400" cy="3902700"/>
          </a:xfrm>
          <a:prstGeom prst="rect">
            <a:avLst/>
          </a:prstGeom>
          <a:solidFill>
            <a:schemeClr val="lt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Elizabeth Abel 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Raised half a billion dollars </a:t>
            </a:r>
            <a:r>
              <a:rPr lang="en" sz="2400"/>
              <a:t>collectively</a:t>
            </a:r>
            <a:r>
              <a:rPr lang="en" sz="2400"/>
              <a:t> 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595959"/>
                </a:solidFill>
                <a:highlight>
                  <a:srgbClr val="FCFCFC"/>
                </a:highlight>
              </a:rPr>
              <a:t>“Fundraising &amp; Philanthropy: The Donor Journey”</a:t>
            </a:r>
            <a:endParaRPr sz="2400">
              <a:solidFill>
                <a:srgbClr val="595959"/>
              </a:solidFill>
              <a:highlight>
                <a:srgbClr val="FCFCFC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>
                <a:solidFill>
                  <a:srgbClr val="595959"/>
                </a:solidFill>
                <a:highlight>
                  <a:srgbClr val="FCFCFC"/>
                </a:highlight>
              </a:rPr>
              <a:t> School of Social Policy and Practice Alumni Hall of Fame-2022</a:t>
            </a:r>
            <a:endParaRPr sz="2400">
              <a:solidFill>
                <a:srgbClr val="595959"/>
              </a:solidFill>
              <a:highlight>
                <a:srgbClr val="FCFCFC"/>
              </a:highlight>
            </a:endParaRPr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375" y="1017725"/>
            <a:ext cx="3455575" cy="3972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 title="4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43400" y="23431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1256E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you use this degree? 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3C3C3C"/>
                </a:solidFill>
                <a:highlight>
                  <a:srgbClr val="FFFFFF"/>
                </a:highlight>
              </a:rPr>
              <a:t>Outreach Coordinator  Jobs</a:t>
            </a:r>
            <a:endParaRPr sz="2400">
              <a:solidFill>
                <a:srgbClr val="3C3C3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3C3C3C"/>
                </a:solidFill>
                <a:highlight>
                  <a:srgbClr val="FFFFFF"/>
                </a:highlight>
              </a:rPr>
              <a:t>Grant Writer Jobs</a:t>
            </a:r>
            <a:endParaRPr sz="2400">
              <a:solidFill>
                <a:srgbClr val="3C3C3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3C3C3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3C3C3C"/>
                </a:solidFill>
                <a:highlight>
                  <a:srgbClr val="FFFFFF"/>
                </a:highlight>
              </a:rPr>
              <a:t>Development</a:t>
            </a:r>
            <a:r>
              <a:rPr lang="en" sz="2400">
                <a:solidFill>
                  <a:srgbClr val="3C3C3C"/>
                </a:solidFill>
                <a:highlight>
                  <a:srgbClr val="FFFFFF"/>
                </a:highlight>
              </a:rPr>
              <a:t> Jobs </a:t>
            </a:r>
            <a:endParaRPr sz="2400">
              <a:solidFill>
                <a:srgbClr val="3C3C3C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8" title="5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75"/>
            <a:ext cx="269825" cy="26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6" name="Google Shape;10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376225"/>
            <a:ext cx="9144000" cy="651972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9"/>
          <p:cNvSpPr txBox="1"/>
          <p:nvPr/>
        </p:nvSpPr>
        <p:spPr>
          <a:xfrm>
            <a:off x="1348425" y="3808975"/>
            <a:ext cx="6408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MSNPL - School of Social Policy &amp; Practice (upenn.edu)</a:t>
            </a:r>
            <a:endParaRPr/>
          </a:p>
        </p:txBody>
      </p:sp>
      <p:pic>
        <p:nvPicPr>
          <p:cNvPr id="108" name="Google Shape;108;p19" title="Thanks!.mp3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43400" y="23431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