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100e9fe206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100e9fe206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100e9fe206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00e9fe206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00e9fe206a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00e9fe206a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00e9fe206a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00e9fe206a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drive.google.com/file/d/10k9HmYJ0LBN4WR99HbcLAfBEyfZRpi2M/view" TargetMode="External"/><Relationship Id="rId4" Type="http://schemas.openxmlformats.org/officeDocument/2006/relationships/image" Target="../media/image1.png"/><Relationship Id="rId5"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drive.google.com/file/d/10l6d3ue45o3L-b0KAxISypFXGsnFOyce/view"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drive.google.com/file/d/10wNNGmn60I87gqW2q46ufRZv2_UmcZzW/view"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drive.google.com/file/d/110rT00zTHcMZ9fXHHpbHW_gICMIVpme8/view" TargetMode="Externa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drive.google.com/file/d/11618u4obyY6vdIXWtDKkhrIA7lysCgdC/view"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78800" y="527225"/>
            <a:ext cx="8222100" cy="1243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Loyola University Maryland</a:t>
            </a:r>
            <a:endParaRPr/>
          </a:p>
        </p:txBody>
      </p:sp>
      <p:sp>
        <p:nvSpPr>
          <p:cNvPr id="55" name="Google Shape;55;p13"/>
          <p:cNvSpPr txBox="1"/>
          <p:nvPr>
            <p:ph idx="1" type="subTitle"/>
          </p:nvPr>
        </p:nvSpPr>
        <p:spPr>
          <a:xfrm>
            <a:off x="378800" y="2025700"/>
            <a:ext cx="2175300" cy="9033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sz="3058">
                <a:solidFill>
                  <a:schemeClr val="dk1"/>
                </a:solidFill>
              </a:rPr>
              <a:t>Presented by </a:t>
            </a:r>
            <a:endParaRPr sz="3058">
              <a:solidFill>
                <a:schemeClr val="dk1"/>
              </a:solidFill>
            </a:endParaRPr>
          </a:p>
          <a:p>
            <a:pPr indent="0" lvl="0" marL="0" rtl="0" algn="l">
              <a:spcBef>
                <a:spcPts val="0"/>
              </a:spcBef>
              <a:spcAft>
                <a:spcPts val="0"/>
              </a:spcAft>
              <a:buNone/>
            </a:pPr>
            <a:r>
              <a:rPr lang="en" sz="3058">
                <a:solidFill>
                  <a:schemeClr val="dk1"/>
                </a:solidFill>
              </a:rPr>
              <a:t>Brielle Davis</a:t>
            </a:r>
            <a:endParaRPr sz="3058">
              <a:solidFill>
                <a:schemeClr val="dk1"/>
              </a:solidFill>
            </a:endParaRPr>
          </a:p>
        </p:txBody>
      </p:sp>
      <p:pic>
        <p:nvPicPr>
          <p:cNvPr id="56" name="Google Shape;56;p13" title="slide 1.mp3">
            <a:hlinkClick r:id="rId3"/>
          </p:cNvPr>
          <p:cNvPicPr preferRelativeResize="0"/>
          <p:nvPr/>
        </p:nvPicPr>
        <p:blipFill>
          <a:blip r:embed="rId4">
            <a:alphaModFix/>
          </a:blip>
          <a:stretch>
            <a:fillRect/>
          </a:stretch>
        </p:blipFill>
        <p:spPr>
          <a:xfrm>
            <a:off x="378800" y="3339198"/>
            <a:ext cx="644750" cy="644750"/>
          </a:xfrm>
          <a:prstGeom prst="rect">
            <a:avLst/>
          </a:prstGeom>
          <a:noFill/>
          <a:ln>
            <a:noFill/>
          </a:ln>
        </p:spPr>
      </p:pic>
      <p:pic>
        <p:nvPicPr>
          <p:cNvPr descr="Loyola University Maryland - The Princeton Review College Rankings &amp;amp; Reviews" id="57" name="Google Shape;57;p13"/>
          <p:cNvPicPr preferRelativeResize="0"/>
          <p:nvPr/>
        </p:nvPicPr>
        <p:blipFill>
          <a:blip r:embed="rId5">
            <a:alphaModFix/>
          </a:blip>
          <a:stretch>
            <a:fillRect/>
          </a:stretch>
        </p:blipFill>
        <p:spPr>
          <a:xfrm>
            <a:off x="2929100" y="1712450"/>
            <a:ext cx="5609998" cy="3094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260600" y="384050"/>
            <a:ext cx="8433300" cy="1122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Master of Science in Clinical Professional Counseling</a:t>
            </a:r>
            <a:endParaRPr/>
          </a:p>
        </p:txBody>
      </p:sp>
      <p:sp>
        <p:nvSpPr>
          <p:cNvPr id="63" name="Google Shape;63;p14"/>
          <p:cNvSpPr txBox="1"/>
          <p:nvPr>
            <p:ph idx="1" type="body"/>
          </p:nvPr>
        </p:nvSpPr>
        <p:spPr>
          <a:xfrm>
            <a:off x="366200" y="1768225"/>
            <a:ext cx="8222100" cy="2710200"/>
          </a:xfrm>
          <a:prstGeom prst="rect">
            <a:avLst/>
          </a:prstGeom>
        </p:spPr>
        <p:txBody>
          <a:bodyPr anchorCtr="0" anchor="t" bIns="91425" lIns="91425" spcFirstLastPara="1" rIns="91425" wrap="square" tIns="91425">
            <a:normAutofit/>
          </a:bodyPr>
          <a:lstStyle/>
          <a:p>
            <a:pPr indent="-368300" lvl="0" marL="457200" rtl="0" algn="l">
              <a:lnSpc>
                <a:spcPct val="150000"/>
              </a:lnSpc>
              <a:spcBef>
                <a:spcPts val="0"/>
              </a:spcBef>
              <a:spcAft>
                <a:spcPts val="0"/>
              </a:spcAft>
              <a:buClr>
                <a:srgbClr val="000000"/>
              </a:buClr>
              <a:buSzPts val="2200"/>
              <a:buChar char="●"/>
            </a:pPr>
            <a:r>
              <a:rPr lang="en" sz="2200">
                <a:solidFill>
                  <a:srgbClr val="000000"/>
                </a:solidFill>
              </a:rPr>
              <a:t>All application material is due by January 15th, and there is a $60 application fee.</a:t>
            </a:r>
            <a:endParaRPr sz="2200">
              <a:solidFill>
                <a:srgbClr val="000000"/>
              </a:solidFill>
            </a:endParaRPr>
          </a:p>
          <a:p>
            <a:pPr indent="-368300" lvl="0" marL="457200" rtl="0" algn="l">
              <a:lnSpc>
                <a:spcPct val="150000"/>
              </a:lnSpc>
              <a:spcBef>
                <a:spcPts val="0"/>
              </a:spcBef>
              <a:spcAft>
                <a:spcPts val="0"/>
              </a:spcAft>
              <a:buClr>
                <a:srgbClr val="000000"/>
              </a:buClr>
              <a:buSzPts val="2200"/>
              <a:buChar char="●"/>
            </a:pPr>
            <a:r>
              <a:rPr lang="en" sz="2200">
                <a:solidFill>
                  <a:srgbClr val="000000"/>
                </a:solidFill>
              </a:rPr>
              <a:t>An essay is required to apply, but no topic is given.</a:t>
            </a:r>
            <a:endParaRPr sz="2200">
              <a:solidFill>
                <a:srgbClr val="000000"/>
              </a:solidFill>
            </a:endParaRPr>
          </a:p>
          <a:p>
            <a:pPr indent="-368300" lvl="0" marL="457200" rtl="0" algn="l">
              <a:lnSpc>
                <a:spcPct val="150000"/>
              </a:lnSpc>
              <a:spcBef>
                <a:spcPts val="0"/>
              </a:spcBef>
              <a:spcAft>
                <a:spcPts val="0"/>
              </a:spcAft>
              <a:buClr>
                <a:srgbClr val="000000"/>
              </a:buClr>
              <a:buSzPts val="2200"/>
              <a:buChar char="●"/>
            </a:pPr>
            <a:r>
              <a:rPr lang="en" sz="2200">
                <a:solidFill>
                  <a:srgbClr val="000000"/>
                </a:solidFill>
              </a:rPr>
              <a:t>GRE scores are optional, so I don’t think there is a minimum</a:t>
            </a:r>
            <a:endParaRPr sz="2200">
              <a:solidFill>
                <a:srgbClr val="000000"/>
              </a:solidFill>
            </a:endParaRPr>
          </a:p>
          <a:p>
            <a:pPr indent="-355600" lvl="0" marL="457200" rtl="0" algn="l">
              <a:lnSpc>
                <a:spcPct val="150000"/>
              </a:lnSpc>
              <a:spcBef>
                <a:spcPts val="0"/>
              </a:spcBef>
              <a:spcAft>
                <a:spcPts val="0"/>
              </a:spcAft>
              <a:buClr>
                <a:srgbClr val="000000"/>
              </a:buClr>
              <a:buSzPts val="2000"/>
              <a:buChar char="●"/>
            </a:pPr>
            <a:r>
              <a:rPr lang="en" sz="2200">
                <a:solidFill>
                  <a:srgbClr val="000000"/>
                </a:solidFill>
              </a:rPr>
              <a:t>Location: 4501 N Charles St, Baltimore, MD 21210</a:t>
            </a:r>
            <a:endParaRPr sz="2000">
              <a:solidFill>
                <a:srgbClr val="000000"/>
              </a:solidFill>
            </a:endParaRPr>
          </a:p>
        </p:txBody>
      </p:sp>
      <p:pic>
        <p:nvPicPr>
          <p:cNvPr id="64" name="Google Shape;64;p14" title="slide 2.mp3">
            <a:hlinkClick r:id="rId3"/>
          </p:cNvPr>
          <p:cNvPicPr preferRelativeResize="0"/>
          <p:nvPr/>
        </p:nvPicPr>
        <p:blipFill>
          <a:blip r:embed="rId4">
            <a:alphaModFix/>
          </a:blip>
          <a:stretch>
            <a:fillRect/>
          </a:stretch>
        </p:blipFill>
        <p:spPr>
          <a:xfrm>
            <a:off x="399900" y="4293100"/>
            <a:ext cx="850400" cy="850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84050" y="301750"/>
            <a:ext cx="8310000" cy="1204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Loyola University of Maryland - Master of Science in Clinical Professional Counseling</a:t>
            </a:r>
            <a:endParaRPr/>
          </a:p>
        </p:txBody>
      </p:sp>
      <p:sp>
        <p:nvSpPr>
          <p:cNvPr id="70" name="Google Shape;70;p15"/>
          <p:cNvSpPr txBox="1"/>
          <p:nvPr>
            <p:ph idx="1" type="body"/>
          </p:nvPr>
        </p:nvSpPr>
        <p:spPr>
          <a:xfrm>
            <a:off x="471900" y="1714500"/>
            <a:ext cx="8222100" cy="3291900"/>
          </a:xfrm>
          <a:prstGeom prst="rect">
            <a:avLst/>
          </a:prstGeom>
        </p:spPr>
        <p:txBody>
          <a:bodyPr anchorCtr="0" anchor="t" bIns="91425" lIns="91425" spcFirstLastPara="1" rIns="91425" wrap="square" tIns="91425">
            <a:normAutofit lnSpcReduction="20000"/>
          </a:bodyPr>
          <a:lstStyle/>
          <a:p>
            <a:pPr indent="-368300" lvl="0" marL="457200" rtl="0" algn="l">
              <a:lnSpc>
                <a:spcPct val="150000"/>
              </a:lnSpc>
              <a:spcBef>
                <a:spcPts val="0"/>
              </a:spcBef>
              <a:spcAft>
                <a:spcPts val="0"/>
              </a:spcAft>
              <a:buClr>
                <a:srgbClr val="000000"/>
              </a:buClr>
              <a:buSzPts val="2200"/>
              <a:buChar char="●"/>
            </a:pPr>
            <a:r>
              <a:rPr lang="en" sz="2200">
                <a:solidFill>
                  <a:srgbClr val="000000"/>
                </a:solidFill>
              </a:rPr>
              <a:t>Loyola University is accredited through the American Psychological Association(APA).</a:t>
            </a:r>
            <a:endParaRPr sz="2200">
              <a:solidFill>
                <a:srgbClr val="000000"/>
              </a:solidFill>
            </a:endParaRPr>
          </a:p>
          <a:p>
            <a:pPr indent="-368300" lvl="0" marL="457200" rtl="0" algn="l">
              <a:lnSpc>
                <a:spcPct val="150000"/>
              </a:lnSpc>
              <a:spcBef>
                <a:spcPts val="0"/>
              </a:spcBef>
              <a:spcAft>
                <a:spcPts val="0"/>
              </a:spcAft>
              <a:buClr>
                <a:srgbClr val="000000"/>
              </a:buClr>
              <a:buSzPts val="2200"/>
              <a:buChar char="●"/>
            </a:pPr>
            <a:r>
              <a:rPr lang="en" sz="2200">
                <a:solidFill>
                  <a:srgbClr val="000000"/>
                </a:solidFill>
              </a:rPr>
              <a:t>Cost: $24, 360 per year; 2.5yrs/$60,900</a:t>
            </a:r>
            <a:endParaRPr sz="2200">
              <a:solidFill>
                <a:srgbClr val="000000"/>
              </a:solidFill>
            </a:endParaRPr>
          </a:p>
          <a:p>
            <a:pPr indent="-368300" lvl="0" marL="457200" rtl="0" algn="l">
              <a:lnSpc>
                <a:spcPct val="150000"/>
              </a:lnSpc>
              <a:spcBef>
                <a:spcPts val="0"/>
              </a:spcBef>
              <a:spcAft>
                <a:spcPts val="0"/>
              </a:spcAft>
              <a:buClr>
                <a:srgbClr val="000000"/>
              </a:buClr>
              <a:buSzPts val="2200"/>
              <a:buChar char="●"/>
            </a:pPr>
            <a:r>
              <a:rPr lang="en" sz="2200">
                <a:solidFill>
                  <a:srgbClr val="000000"/>
                </a:solidFill>
              </a:rPr>
              <a:t>Students will need to complete 60 credit hours and 600 supervised field experience hours. </a:t>
            </a:r>
            <a:endParaRPr sz="2200">
              <a:solidFill>
                <a:srgbClr val="000000"/>
              </a:solidFill>
            </a:endParaRPr>
          </a:p>
          <a:p>
            <a:pPr indent="-368300" lvl="0" marL="457200" rtl="0" algn="l">
              <a:lnSpc>
                <a:spcPct val="150000"/>
              </a:lnSpc>
              <a:spcBef>
                <a:spcPts val="0"/>
              </a:spcBef>
              <a:spcAft>
                <a:spcPts val="0"/>
              </a:spcAft>
              <a:buClr>
                <a:srgbClr val="000000"/>
              </a:buClr>
              <a:buSzPts val="2200"/>
              <a:buChar char="●"/>
            </a:pPr>
            <a:r>
              <a:rPr lang="en" sz="2200">
                <a:solidFill>
                  <a:srgbClr val="000000"/>
                </a:solidFill>
              </a:rPr>
              <a:t>Classes are on campus, and externship sites vary in the Baltimore-Washington area</a:t>
            </a:r>
            <a:endParaRPr sz="2200">
              <a:solidFill>
                <a:srgbClr val="000000"/>
              </a:solidFill>
            </a:endParaRPr>
          </a:p>
        </p:txBody>
      </p:sp>
      <p:pic>
        <p:nvPicPr>
          <p:cNvPr id="71" name="Google Shape;71;p15" title="slide 3.mp3">
            <a:hlinkClick r:id="rId3"/>
          </p:cNvPr>
          <p:cNvPicPr preferRelativeResize="0"/>
          <p:nvPr/>
        </p:nvPicPr>
        <p:blipFill>
          <a:blip r:embed="rId4">
            <a:alphaModFix/>
          </a:blip>
          <a:stretch>
            <a:fillRect/>
          </a:stretch>
        </p:blipFill>
        <p:spPr>
          <a:xfrm>
            <a:off x="124975" y="1388650"/>
            <a:ext cx="588275" cy="5882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471900" y="233175"/>
            <a:ext cx="8222100" cy="1273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Loyola University Maryland - Master of Science in Clinical Professional Counseling</a:t>
            </a:r>
            <a:endParaRPr/>
          </a:p>
        </p:txBody>
      </p:sp>
      <p:sp>
        <p:nvSpPr>
          <p:cNvPr id="77" name="Google Shape;77;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8300" lvl="0" marL="457200" rtl="0" algn="l">
              <a:lnSpc>
                <a:spcPct val="150000"/>
              </a:lnSpc>
              <a:spcBef>
                <a:spcPts val="0"/>
              </a:spcBef>
              <a:spcAft>
                <a:spcPts val="0"/>
              </a:spcAft>
              <a:buClr>
                <a:srgbClr val="000000"/>
              </a:buClr>
              <a:buSzPts val="2200"/>
              <a:buChar char="●"/>
            </a:pPr>
            <a:r>
              <a:rPr lang="en" sz="2200">
                <a:solidFill>
                  <a:srgbClr val="000000"/>
                </a:solidFill>
              </a:rPr>
              <a:t>Loyola University Maryland website- “The number of jobs in the field is expected to grow by 25%, adding over 79,000 jobs.”</a:t>
            </a:r>
            <a:endParaRPr sz="2200">
              <a:solidFill>
                <a:srgbClr val="000000"/>
              </a:solidFill>
            </a:endParaRPr>
          </a:p>
          <a:p>
            <a:pPr indent="-368300" lvl="0" marL="457200" rtl="0" algn="l">
              <a:lnSpc>
                <a:spcPct val="150000"/>
              </a:lnSpc>
              <a:spcBef>
                <a:spcPts val="0"/>
              </a:spcBef>
              <a:spcAft>
                <a:spcPts val="0"/>
              </a:spcAft>
              <a:buClr>
                <a:srgbClr val="000000"/>
              </a:buClr>
              <a:buSzPts val="2200"/>
              <a:buChar char="●"/>
            </a:pPr>
            <a:r>
              <a:rPr lang="en" sz="2200">
                <a:solidFill>
                  <a:srgbClr val="000000"/>
                </a:solidFill>
              </a:rPr>
              <a:t>From 2019-2029, US Bureau of Labor Statistics makes this prediction… </a:t>
            </a:r>
            <a:endParaRPr sz="2200">
              <a:solidFill>
                <a:srgbClr val="000000"/>
              </a:solidFill>
            </a:endParaRPr>
          </a:p>
        </p:txBody>
      </p:sp>
      <p:pic>
        <p:nvPicPr>
          <p:cNvPr id="78" name="Google Shape;78;p16" title="slide 4.mp3">
            <a:hlinkClick r:id="rId3"/>
          </p:cNvPr>
          <p:cNvPicPr preferRelativeResize="0"/>
          <p:nvPr/>
        </p:nvPicPr>
        <p:blipFill>
          <a:blip r:embed="rId4">
            <a:alphaModFix/>
          </a:blip>
          <a:stretch>
            <a:fillRect/>
          </a:stretch>
        </p:blipFill>
        <p:spPr>
          <a:xfrm rot="-310613">
            <a:off x="351549" y="3933096"/>
            <a:ext cx="923544" cy="92354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1165850" y="445025"/>
            <a:ext cx="7666500" cy="926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Loyola University Maryland - Staff</a:t>
            </a:r>
            <a:endParaRPr/>
          </a:p>
        </p:txBody>
      </p:sp>
      <p:sp>
        <p:nvSpPr>
          <p:cNvPr id="84" name="Google Shape;84;p17"/>
          <p:cNvSpPr txBox="1"/>
          <p:nvPr>
            <p:ph idx="1" type="body"/>
          </p:nvPr>
        </p:nvSpPr>
        <p:spPr>
          <a:xfrm>
            <a:off x="329175" y="1741925"/>
            <a:ext cx="8462700" cy="3250800"/>
          </a:xfrm>
          <a:prstGeom prst="rect">
            <a:avLst/>
          </a:prstGeom>
        </p:spPr>
        <p:txBody>
          <a:bodyPr anchorCtr="0" anchor="t" bIns="91425" lIns="91425" spcFirstLastPara="1" rIns="91425" wrap="square" tIns="91425">
            <a:normAutofit/>
          </a:bodyPr>
          <a:lstStyle/>
          <a:p>
            <a:pPr indent="-368300" lvl="0" marL="457200" rtl="0" algn="l">
              <a:lnSpc>
                <a:spcPct val="150000"/>
              </a:lnSpc>
              <a:spcBef>
                <a:spcPts val="0"/>
              </a:spcBef>
              <a:spcAft>
                <a:spcPts val="0"/>
              </a:spcAft>
              <a:buClr>
                <a:srgbClr val="000000"/>
              </a:buClr>
              <a:buSzPts val="2200"/>
              <a:buChar char="●"/>
            </a:pPr>
            <a:r>
              <a:rPr lang="en" sz="2200">
                <a:solidFill>
                  <a:srgbClr val="000000"/>
                </a:solidFill>
              </a:rPr>
              <a:t>Katherine H. Cornell - Psy.D.</a:t>
            </a:r>
            <a:endParaRPr sz="2200">
              <a:solidFill>
                <a:srgbClr val="000000"/>
              </a:solidFill>
            </a:endParaRPr>
          </a:p>
          <a:p>
            <a:pPr indent="-368300" lvl="0" marL="457200" rtl="0" algn="l">
              <a:lnSpc>
                <a:spcPct val="150000"/>
              </a:lnSpc>
              <a:spcBef>
                <a:spcPts val="0"/>
              </a:spcBef>
              <a:spcAft>
                <a:spcPts val="0"/>
              </a:spcAft>
              <a:buClr>
                <a:srgbClr val="000000"/>
              </a:buClr>
              <a:buSzPts val="2200"/>
              <a:buChar char="●"/>
            </a:pPr>
            <a:r>
              <a:rPr lang="en" sz="2200">
                <a:solidFill>
                  <a:srgbClr val="000000"/>
                </a:solidFill>
              </a:rPr>
              <a:t>Assistant Professor of Psychology- research interests center around child, adult, and family therapy, as well as psychoeducational assessment. Internalizing disorders is also an area of clinical interest. Teaching interests in supervision and clinical applications of assessment and therapy. </a:t>
            </a:r>
            <a:endParaRPr sz="2200">
              <a:solidFill>
                <a:srgbClr val="000000"/>
              </a:solidFill>
            </a:endParaRPr>
          </a:p>
        </p:txBody>
      </p:sp>
      <p:pic>
        <p:nvPicPr>
          <p:cNvPr id="85" name="Google Shape;85;p17" title="slide 5.mp3">
            <a:hlinkClick r:id="rId3"/>
          </p:cNvPr>
          <p:cNvPicPr preferRelativeResize="0"/>
          <p:nvPr/>
        </p:nvPicPr>
        <p:blipFill>
          <a:blip r:embed="rId4">
            <a:alphaModFix/>
          </a:blip>
          <a:stretch>
            <a:fillRect/>
          </a:stretch>
        </p:blipFill>
        <p:spPr>
          <a:xfrm>
            <a:off x="152400" y="152400"/>
            <a:ext cx="767700" cy="7677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