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Raleway" panose="020B0604020202020204" charset="0"/>
      <p:regular r:id="rId10"/>
      <p:bold r:id="rId11"/>
      <p:italic r:id="rId12"/>
      <p:boldItalic r:id="rId13"/>
    </p:embeddedFont>
    <p:embeddedFont>
      <p:font typeface="Lato" panose="020B0604020202020204" charset="0"/>
      <p:regular r:id="rId14"/>
      <p:bold r:id="rId15"/>
      <p:italic r:id="rId16"/>
      <p:boldItalic r:id="rId17"/>
    </p:embeddedFont>
    <p:embeddedFont>
      <p:font typeface="Roboto Mono Medium" panose="020B0604020202020204" charset="0"/>
      <p:regular r:id="rId18"/>
      <p:bold r:id="rId19"/>
      <p:italic r:id="rId20"/>
      <p:boldItalic r:id="rId21"/>
    </p:embeddedFont>
    <p:embeddedFont>
      <p:font typeface="Roboto Mono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79" y="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639dde479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639dde479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639dde479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639dde479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639dde479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639dde479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639dde479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639dde479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639dde479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639dde479a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639dde479a_1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639dde479a_1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48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5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8.jp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0.jp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9.jp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chhs.unh.edu/recreation-management-policy/program/ms/recreation-management-policy-therapeutic-recreation-administration" TargetMode="External"/><Relationship Id="rId7" Type="http://schemas.openxmlformats.org/officeDocument/2006/relationships/hyperlink" Target="https://gradschool.unh.edu/academics/accelerated-masters-progra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hhs.unh.edu/recreation-management-policy/program/ms/recreation-management-policy-therapeutic-recreation-administration#collapse-wapirequirements" TargetMode="External"/><Relationship Id="rId5" Type="http://schemas.openxmlformats.org/officeDocument/2006/relationships/hyperlink" Target="https://www.monster.com/career-advice/article/recreational-therapists-help-patients-play-to-win-0615" TargetMode="External"/><Relationship Id="rId4" Type="http://schemas.openxmlformats.org/officeDocument/2006/relationships/hyperlink" Target="https://gradschool.unh.edu/admissions/financia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/>
        </p:nvSpPr>
        <p:spPr>
          <a:xfrm>
            <a:off x="413000" y="2424125"/>
            <a:ext cx="34791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Masters Therapeutic Recreation Administration 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Durham,NH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By: Darcy Jolicoeur</a:t>
            </a:r>
            <a:r>
              <a:rPr lang="en"/>
              <a:t> </a:t>
            </a:r>
            <a:endParaRPr/>
          </a:p>
        </p:txBody>
      </p:sp>
      <p:pic>
        <p:nvPicPr>
          <p:cNvPr id="87" name="Google Shape;8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7218" y="0"/>
            <a:ext cx="2870682" cy="231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77325" y="86838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81738" y="3876100"/>
            <a:ext cx="1541625" cy="121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86378" y="2424125"/>
            <a:ext cx="4016065" cy="267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ntroduc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338931" y="803275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Admission Process</a:t>
            </a:r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Roboto Mono Medium"/>
              <a:buChar char="●"/>
            </a:pPr>
            <a:r>
              <a:rPr lang="en">
                <a:latin typeface="Roboto Mono Medium"/>
                <a:ea typeface="Roboto Mono Medium"/>
                <a:cs typeface="Roboto Mono Medium"/>
                <a:sym typeface="Roboto Mono Medium"/>
              </a:rPr>
              <a:t>March 18, Fall Admission, November 15, Spring Admission </a:t>
            </a:r>
            <a:endParaRPr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Roboto Mono Medium"/>
              <a:buChar char="●"/>
            </a:pPr>
            <a:r>
              <a:rPr lang="en">
                <a:latin typeface="Roboto Mono Medium"/>
                <a:ea typeface="Roboto Mono Medium"/>
                <a:cs typeface="Roboto Mono Medium"/>
                <a:sym typeface="Roboto Mono Medium"/>
              </a:rPr>
              <a:t>UNH Graduate School Account/Application Fee</a:t>
            </a:r>
            <a:endParaRPr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Roboto Mono Medium"/>
              <a:buChar char="●"/>
            </a:pPr>
            <a:r>
              <a:rPr lang="en">
                <a:latin typeface="Roboto Mono Medium"/>
                <a:ea typeface="Roboto Mono Medium"/>
                <a:cs typeface="Roboto Mono Medium"/>
                <a:sym typeface="Roboto Mono Medium"/>
              </a:rPr>
              <a:t>GRE’s no long required for admission</a:t>
            </a:r>
            <a:endParaRPr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Roboto Mono Medium"/>
              <a:buChar char="●"/>
            </a:pPr>
            <a:r>
              <a:rPr lang="en">
                <a:latin typeface="Roboto Mono Medium"/>
                <a:ea typeface="Roboto Mono Medium"/>
                <a:cs typeface="Roboto Mono Medium"/>
                <a:sym typeface="Roboto Mono Medium"/>
              </a:rPr>
              <a:t>Personal Essay Statement is required</a:t>
            </a:r>
            <a:endParaRPr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Roboto Mono Medium"/>
              <a:buChar char="●"/>
            </a:pPr>
            <a:r>
              <a:rPr lang="en">
                <a:latin typeface="Roboto Mono Medium"/>
                <a:ea typeface="Roboto Mono Medium"/>
                <a:cs typeface="Roboto Mono Medium"/>
                <a:sym typeface="Roboto Mono Medium"/>
              </a:rPr>
              <a:t>Three letters of recommendation </a:t>
            </a:r>
            <a:endParaRPr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Roboto Mono Medium"/>
              <a:buChar char="●"/>
            </a:pPr>
            <a:r>
              <a:rPr lang="en">
                <a:latin typeface="Roboto Mono Medium"/>
                <a:ea typeface="Roboto Mono Medium"/>
                <a:cs typeface="Roboto Mono Medium"/>
                <a:sym typeface="Roboto Mono Medium"/>
              </a:rPr>
              <a:t>Resume</a:t>
            </a:r>
            <a:endParaRPr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Roboto Mono Medium"/>
              <a:buChar char="●"/>
            </a:pPr>
            <a:r>
              <a:rPr lang="en">
                <a:latin typeface="Roboto Mono Medium"/>
                <a:ea typeface="Roboto Mono Medium"/>
                <a:cs typeface="Roboto Mono Medium"/>
                <a:sym typeface="Roboto Mono Medium"/>
              </a:rPr>
              <a:t>Transcript  </a:t>
            </a:r>
            <a:endParaRPr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7" name="Google Shape;9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23650" y="4191325"/>
            <a:ext cx="3385120" cy="77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28675" y="2571750"/>
            <a:ext cx="2433796" cy="161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dmission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01891" y="1005000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7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 and Programing </a:t>
            </a:r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Roboto Mono Medium"/>
              <a:buChar char="●"/>
            </a:pPr>
            <a:r>
              <a:rPr lang="en">
                <a:latin typeface="Roboto Mono Medium"/>
                <a:ea typeface="Roboto Mono Medium"/>
                <a:cs typeface="Roboto Mono Medium"/>
                <a:sym typeface="Roboto Mono Medium"/>
              </a:rPr>
              <a:t>Therapeutic Recreation Administration is 30 credits</a:t>
            </a:r>
            <a:endParaRPr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Roboto Mono Medium"/>
              <a:buChar char="●"/>
            </a:pPr>
            <a:r>
              <a:rPr lang="en">
                <a:latin typeface="Roboto Mono Medium"/>
                <a:ea typeface="Roboto Mono Medium"/>
                <a:cs typeface="Roboto Mono Medium"/>
                <a:sym typeface="Roboto Mono Medium"/>
              </a:rPr>
              <a:t>Currently the TR is an in person program, however two courses are fully online at this time</a:t>
            </a:r>
            <a:endParaRPr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Roboto Mono Medium"/>
              <a:buChar char="●"/>
            </a:pPr>
            <a:r>
              <a:rPr lang="en">
                <a:latin typeface="Roboto Mono Medium"/>
                <a:ea typeface="Roboto Mono Medium"/>
                <a:cs typeface="Roboto Mono Medium"/>
                <a:sym typeface="Roboto Mono Medium"/>
              </a:rPr>
              <a:t>TR option at the undergrad level is accredited by the Commission on the Accreditation of Recreational Therapy (CARTE)</a:t>
            </a:r>
            <a:endParaRPr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Roboto Mono Medium"/>
              <a:buChar char="●"/>
            </a:pPr>
            <a:r>
              <a:rPr lang="en">
                <a:latin typeface="Roboto Mono Medium"/>
                <a:ea typeface="Roboto Mono Medium"/>
                <a:cs typeface="Roboto Mono Medium"/>
                <a:sym typeface="Roboto Mono Medium"/>
              </a:rPr>
              <a:t>TR graduate program is not yet accredited. The  future master accreditation is being considered through the Council on Accreditation of Parks, Recreation, Tourism, and Related Professions (COAPRT)</a:t>
            </a:r>
            <a:endParaRPr>
              <a:latin typeface="Roboto Mono Medium"/>
              <a:ea typeface="Roboto Mono Medium"/>
              <a:cs typeface="Roboto Mono Medium"/>
              <a:sym typeface="Roboto Mono Medium"/>
            </a:endParaRPr>
          </a:p>
        </p:txBody>
      </p:sp>
      <p:pic>
        <p:nvPicPr>
          <p:cNvPr id="105" name="Google Shape;10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11825" y="4221750"/>
            <a:ext cx="3723950" cy="78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Credit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23125" y="1074968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5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Tuition and Fees</a:t>
            </a:r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1"/>
          </p:nvPr>
        </p:nvSpPr>
        <p:spPr>
          <a:xfrm>
            <a:off x="727650" y="1853850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Font typeface="Roboto Mono Medium"/>
              <a:buChar char="●"/>
            </a:pPr>
            <a:r>
              <a:rPr lang="en">
                <a:latin typeface="Roboto Mono Medium"/>
                <a:ea typeface="Roboto Mono Medium"/>
                <a:cs typeface="Roboto Mono Medium"/>
                <a:sym typeface="Roboto Mono Medium"/>
              </a:rPr>
              <a:t>Account/Application fee $65</a:t>
            </a:r>
            <a:endParaRPr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Roboto Mono Medium"/>
              <a:buChar char="●"/>
            </a:pPr>
            <a:r>
              <a:rPr lang="en">
                <a:latin typeface="Roboto Mono Medium"/>
                <a:ea typeface="Roboto Mono Medium"/>
                <a:cs typeface="Roboto Mono Medium"/>
                <a:sym typeface="Roboto Mono Medium"/>
              </a:rPr>
              <a:t>Resident cost $7,087 per semester</a:t>
            </a:r>
            <a:endParaRPr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Roboto Mono Medium"/>
              <a:buChar char="●"/>
            </a:pPr>
            <a:r>
              <a:rPr lang="en">
                <a:latin typeface="Roboto Mono Medium"/>
                <a:ea typeface="Roboto Mono Medium"/>
                <a:cs typeface="Roboto Mono Medium"/>
                <a:sym typeface="Roboto Mono Medium"/>
              </a:rPr>
              <a:t>Out of state $13,905 per semester</a:t>
            </a:r>
            <a:endParaRPr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Roboto Mono Medium"/>
              <a:buChar char="●"/>
            </a:pPr>
            <a:r>
              <a:rPr lang="en">
                <a:latin typeface="Roboto Mono Medium"/>
                <a:ea typeface="Roboto Mono Medium"/>
                <a:cs typeface="Roboto Mono Medium"/>
                <a:sym typeface="Roboto Mono Medium"/>
              </a:rPr>
              <a:t>$20 part-time fee for under nine credit </a:t>
            </a:r>
            <a:endParaRPr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Roboto Mono Medium"/>
              <a:buChar char="●"/>
            </a:pPr>
            <a:r>
              <a:rPr lang="en">
                <a:latin typeface="Roboto Mono Medium"/>
                <a:ea typeface="Roboto Mono Medium"/>
                <a:cs typeface="Roboto Mono Medium"/>
                <a:sym typeface="Roboto Mono Medium"/>
              </a:rPr>
              <a:t>Technology fee $53.50</a:t>
            </a:r>
            <a:endParaRPr>
              <a:latin typeface="Roboto Mono Medium"/>
              <a:ea typeface="Roboto Mono Medium"/>
              <a:cs typeface="Roboto Mono Medium"/>
              <a:sym typeface="Roboto Mono Medium"/>
            </a:endParaRPr>
          </a:p>
        </p:txBody>
      </p:sp>
      <p:pic>
        <p:nvPicPr>
          <p:cNvPr id="112" name="Google Shape;11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40088" y="4320075"/>
            <a:ext cx="3463825" cy="74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98536" y="1800587"/>
            <a:ext cx="3314689" cy="236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Tuition and fe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29094" y="1021706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Therapeutic Recreation Faculty Member</a:t>
            </a:r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Roboto Mono Medium"/>
              <a:buChar char="●"/>
            </a:pPr>
            <a:r>
              <a:rPr lang="en" dirty="0">
                <a:latin typeface="Roboto Mono Medium"/>
                <a:ea typeface="Roboto Mono Medium"/>
                <a:cs typeface="Roboto Mono Medium"/>
                <a:sym typeface="Roboto Mono Medium"/>
              </a:rPr>
              <a:t>Dr. Patti Craig </a:t>
            </a:r>
            <a:endParaRPr dirty="0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Roboto Mono Medium"/>
              <a:buChar char="●"/>
            </a:pPr>
            <a:r>
              <a:rPr lang="en" dirty="0">
                <a:latin typeface="Roboto Mono Medium"/>
                <a:ea typeface="Roboto Mono Medium"/>
                <a:cs typeface="Roboto Mono Medium"/>
                <a:sym typeface="Roboto Mono Medium"/>
              </a:rPr>
              <a:t>Associates Professor/Graduate Program Coordinator </a:t>
            </a:r>
            <a:endParaRPr dirty="0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Roboto Mono Medium"/>
              <a:buChar char="●"/>
            </a:pPr>
            <a:r>
              <a:rPr lang="en" dirty="0">
                <a:latin typeface="Roboto Mono Medium"/>
                <a:ea typeface="Roboto Mono Medium"/>
                <a:cs typeface="Roboto Mono Medium"/>
                <a:sym typeface="Roboto Mono Medium"/>
              </a:rPr>
              <a:t>Recreation and Policy Department </a:t>
            </a:r>
            <a:endParaRPr dirty="0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Roboto Mono Medium"/>
              <a:buChar char="●"/>
            </a:pPr>
            <a:r>
              <a:rPr lang="en" dirty="0" smtClean="0">
                <a:latin typeface="Roboto Mono Medium"/>
                <a:ea typeface="Roboto Mono Medium"/>
                <a:cs typeface="Roboto Mono Medium"/>
                <a:sym typeface="Roboto Mono Medium"/>
              </a:rPr>
              <a:t>Research </a:t>
            </a:r>
            <a:r>
              <a:rPr lang="en" dirty="0">
                <a:latin typeface="Roboto Mono Medium"/>
                <a:ea typeface="Roboto Mono Medium"/>
                <a:cs typeface="Roboto Mono Medium"/>
                <a:sym typeface="Roboto Mono Medium"/>
              </a:rPr>
              <a:t>Methodology</a:t>
            </a:r>
            <a:endParaRPr dirty="0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Roboto Mono Medium"/>
              <a:buChar char="○"/>
            </a:pPr>
            <a:r>
              <a:rPr lang="en" dirty="0">
                <a:latin typeface="Roboto Mono Medium"/>
                <a:ea typeface="Roboto Mono Medium"/>
                <a:cs typeface="Roboto Mono Medium"/>
                <a:sym typeface="Roboto Mono Medium"/>
              </a:rPr>
              <a:t>Mixed Methods</a:t>
            </a:r>
            <a:endParaRPr dirty="0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Roboto Mono Medium"/>
              <a:buChar char="○"/>
            </a:pPr>
            <a:r>
              <a:rPr lang="en" dirty="0">
                <a:latin typeface="Roboto Mono Medium"/>
                <a:ea typeface="Roboto Mono Medium"/>
                <a:cs typeface="Roboto Mono Medium"/>
                <a:sym typeface="Roboto Mono Medium"/>
              </a:rPr>
              <a:t>Qualitative(case study, phenomenology)</a:t>
            </a:r>
            <a:endParaRPr dirty="0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Roboto Mono Medium"/>
              <a:buChar char="○"/>
            </a:pPr>
            <a:r>
              <a:rPr lang="en" dirty="0">
                <a:latin typeface="Roboto Mono Medium"/>
                <a:ea typeface="Roboto Mono Medium"/>
                <a:cs typeface="Roboto Mono Medium"/>
                <a:sym typeface="Roboto Mono Medium"/>
              </a:rPr>
              <a:t>Quantitative(quasi-experimental)</a:t>
            </a:r>
            <a:endParaRPr dirty="0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Roboto Mono Medium"/>
              <a:buChar char="○"/>
            </a:pPr>
            <a:r>
              <a:rPr lang="en" dirty="0">
                <a:latin typeface="Roboto Mono Medium"/>
                <a:ea typeface="Roboto Mono Medium"/>
                <a:cs typeface="Roboto Mono Medium"/>
                <a:sym typeface="Roboto Mono Medium"/>
              </a:rPr>
              <a:t>Participant Action Research</a:t>
            </a:r>
            <a:endParaRPr dirty="0">
              <a:latin typeface="Roboto Mono Medium"/>
              <a:ea typeface="Roboto Mono Medium"/>
              <a:cs typeface="Roboto Mono Medium"/>
              <a:sym typeface="Roboto Mono Medium"/>
            </a:endParaRPr>
          </a:p>
        </p:txBody>
      </p:sp>
      <p:pic>
        <p:nvPicPr>
          <p:cNvPr id="120" name="Google Shape;12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81988" y="4260975"/>
            <a:ext cx="3180025" cy="69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24900" y="2738173"/>
            <a:ext cx="2515475" cy="140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0579" y="3338502"/>
            <a:ext cx="789375" cy="11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Facult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821002" y="1018182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Employment</a:t>
            </a:r>
            <a:endParaRPr/>
          </a:p>
        </p:txBody>
      </p:sp>
      <p:sp>
        <p:nvSpPr>
          <p:cNvPr id="128" name="Google Shape;128;p18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dirty="0"/>
              <a:t>Employment of Recreational Therapists is projected to grow 8% from 2019 to 2029 which is faster than the  average of all occupations</a:t>
            </a: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dirty="0"/>
              <a:t>As baby-boom generation ages the need of recreational therapists increases to treat age-related injuries and illness such as stroke</a:t>
            </a: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dirty="0"/>
              <a:t>Recreational Therapists will help chronic diseases such as </a:t>
            </a:r>
            <a:r>
              <a:rPr lang="en" dirty="0" smtClean="0"/>
              <a:t> diabetes and obesity</a:t>
            </a: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dirty="0"/>
              <a:t>CNN money magazine states recreational therapy among the top 10 best jobs for saving the world  </a:t>
            </a:r>
            <a:endParaRPr dirty="0"/>
          </a:p>
        </p:txBody>
      </p:sp>
      <p:pic>
        <p:nvPicPr>
          <p:cNvPr id="129" name="Google Shape;12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58338" y="4095425"/>
            <a:ext cx="3227325" cy="68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Employme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35555" y="831287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135" name="Google Shape;135;p19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https://chhs.unh.edu/recreation-management-policy/program/ms/recreation-management-policy-therapeutic-recreation-administration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https://gradschool.unh.edu/admissions/financial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https://www.monster.com/career-advice/article/recreational-therapists-help-patients-play-to-win-0615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u="sng">
                <a:solidFill>
                  <a:schemeClr val="hlink"/>
                </a:solidFill>
                <a:hlinkClick r:id="rId6"/>
              </a:rPr>
              <a:t>https://chhs.unh.edu/recreation-management-policy/program/ms/recreation-management-policy-therapeutic-recreation-administration#collapse-wapirequirements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u="sng">
                <a:solidFill>
                  <a:schemeClr val="hlink"/>
                </a:solidFill>
                <a:hlinkClick r:id="rId7"/>
              </a:rPr>
              <a:t>https://gradschool.unh.edu/academics/accelerated-masters-program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6" name="Google Shape;136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13338" y="4387274"/>
            <a:ext cx="3120925" cy="66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273</Words>
  <Application>Microsoft Office PowerPoint</Application>
  <PresentationFormat>On-screen Show (16:9)</PresentationFormat>
  <Paragraphs>46</Paragraphs>
  <Slides>7</Slides>
  <Notes>7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Raleway</vt:lpstr>
      <vt:lpstr>Arial</vt:lpstr>
      <vt:lpstr>Lato</vt:lpstr>
      <vt:lpstr>Roboto Mono Medium</vt:lpstr>
      <vt:lpstr>Roboto Mono</vt:lpstr>
      <vt:lpstr>Streamline</vt:lpstr>
      <vt:lpstr>PowerPoint Presentation</vt:lpstr>
      <vt:lpstr>Admission Process</vt:lpstr>
      <vt:lpstr>Credits and Programing </vt:lpstr>
      <vt:lpstr>Tuition and Fees</vt:lpstr>
      <vt:lpstr>Therapeutic Recreation Faculty Member</vt:lpstr>
      <vt:lpstr>Employment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Darcy Jolicoeur</dc:creator>
  <cp:lastModifiedBy>Darcy Ann York</cp:lastModifiedBy>
  <cp:revision>3</cp:revision>
  <dcterms:modified xsi:type="dcterms:W3CDTF">2022-10-09T22:30:37Z</dcterms:modified>
</cp:coreProperties>
</file>