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ensei" charset="1" panose="00000500000000000000"/>
      <p:regular r:id="rId10"/>
    </p:embeddedFont>
    <p:embeddedFont>
      <p:font typeface="KG Primary Penmanship" charset="1" panose="02000506000000020003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jpe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16" Target="../media/image38.png" Type="http://schemas.openxmlformats.org/officeDocument/2006/relationships/image"/><Relationship Id="rId17" Target="../media/image39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48.png" Type="http://schemas.openxmlformats.org/officeDocument/2006/relationships/image"/><Relationship Id="rId13" Target="../media/image49.png" Type="http://schemas.openxmlformats.org/officeDocument/2006/relationships/image"/><Relationship Id="rId14" Target="../media/image50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98777" y="2665952"/>
            <a:ext cx="9890445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F68B28"/>
                </a:solidFill>
                <a:latin typeface="Sensei"/>
              </a:rPr>
              <a:t>UNIVERSITY</a:t>
            </a:r>
          </a:p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F68B28"/>
                </a:solidFill>
                <a:latin typeface="Sensei"/>
              </a:rPr>
              <a:t>OF CINCINNATI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91485" y="7553647"/>
            <a:ext cx="2396437" cy="2464203"/>
          </a:xfrm>
          <a:custGeom>
            <a:avLst/>
            <a:gdLst/>
            <a:ahLst/>
            <a:cxnLst/>
            <a:rect r="r" b="b" t="t" l="l"/>
            <a:pathLst>
              <a:path h="2464203" w="2396437">
                <a:moveTo>
                  <a:pt x="0" y="0"/>
                </a:moveTo>
                <a:lnTo>
                  <a:pt x="2396437" y="0"/>
                </a:lnTo>
                <a:lnTo>
                  <a:pt x="2396437" y="2464203"/>
                </a:lnTo>
                <a:lnTo>
                  <a:pt x="0" y="2464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4640100" y="-540652"/>
            <a:ext cx="3802488" cy="3650389"/>
          </a:xfrm>
          <a:custGeom>
            <a:avLst/>
            <a:gdLst/>
            <a:ahLst/>
            <a:cxnLst/>
            <a:rect r="r" b="b" t="t" l="l"/>
            <a:pathLst>
              <a:path h="3650389" w="3802488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41685" y="8081135"/>
            <a:ext cx="2660803" cy="1862562"/>
          </a:xfrm>
          <a:custGeom>
            <a:avLst/>
            <a:gdLst/>
            <a:ahLst/>
            <a:cxnLst/>
            <a:rect r="r" b="b" t="t" l="l"/>
            <a:pathLst>
              <a:path h="1862562" w="2660803">
                <a:moveTo>
                  <a:pt x="0" y="0"/>
                </a:moveTo>
                <a:lnTo>
                  <a:pt x="2660803" y="0"/>
                </a:lnTo>
                <a:lnTo>
                  <a:pt x="2660803" y="1862562"/>
                </a:lnTo>
                <a:lnTo>
                  <a:pt x="0" y="186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12382" y="5033046"/>
            <a:ext cx="2088925" cy="2088925"/>
          </a:xfrm>
          <a:custGeom>
            <a:avLst/>
            <a:gdLst/>
            <a:ahLst/>
            <a:cxnLst/>
            <a:rect r="r" b="b" t="t" l="l"/>
            <a:pathLst>
              <a:path h="2088925" w="2088925">
                <a:moveTo>
                  <a:pt x="0" y="0"/>
                </a:moveTo>
                <a:lnTo>
                  <a:pt x="2088925" y="0"/>
                </a:lnTo>
                <a:lnTo>
                  <a:pt x="2088925" y="2088924"/>
                </a:lnTo>
                <a:lnTo>
                  <a:pt x="0" y="208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325143">
            <a:off x="1541611" y="2597727"/>
            <a:ext cx="2061147" cy="1772587"/>
          </a:xfrm>
          <a:custGeom>
            <a:avLst/>
            <a:gdLst/>
            <a:ahLst/>
            <a:cxnLst/>
            <a:rect r="r" b="b" t="t" l="l"/>
            <a:pathLst>
              <a:path h="1772587" w="2061147">
                <a:moveTo>
                  <a:pt x="0" y="0"/>
                </a:moveTo>
                <a:lnTo>
                  <a:pt x="2061147" y="0"/>
                </a:lnTo>
                <a:lnTo>
                  <a:pt x="2061147" y="1772587"/>
                </a:lnTo>
                <a:lnTo>
                  <a:pt x="0" y="17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8645840">
            <a:off x="15954571" y="3164185"/>
            <a:ext cx="1550192" cy="1526939"/>
          </a:xfrm>
          <a:custGeom>
            <a:avLst/>
            <a:gdLst/>
            <a:ahLst/>
            <a:cxnLst/>
            <a:rect r="r" b="b" t="t" l="l"/>
            <a:pathLst>
              <a:path h="1526939" w="1550192">
                <a:moveTo>
                  <a:pt x="1550192" y="1526939"/>
                </a:moveTo>
                <a:lnTo>
                  <a:pt x="0" y="1526939"/>
                </a:lnTo>
                <a:lnTo>
                  <a:pt x="0" y="0"/>
                </a:lnTo>
                <a:lnTo>
                  <a:pt x="1550192" y="0"/>
                </a:lnTo>
                <a:lnTo>
                  <a:pt x="1550192" y="152693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0578600" y="-625152"/>
            <a:ext cx="2593742" cy="2100931"/>
          </a:xfrm>
          <a:custGeom>
            <a:avLst/>
            <a:gdLst/>
            <a:ahLst/>
            <a:cxnLst/>
            <a:rect r="r" b="b" t="t" l="l"/>
            <a:pathLst>
              <a:path h="2100931" w="2593742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9704" y="3877924"/>
            <a:ext cx="3545173" cy="3545173"/>
          </a:xfrm>
          <a:custGeom>
            <a:avLst/>
            <a:gdLst/>
            <a:ahLst/>
            <a:cxnLst/>
            <a:rect r="r" b="b" t="t" l="l"/>
            <a:pathLst>
              <a:path h="3545173" w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4971249">
            <a:off x="-1657984" y="4493974"/>
            <a:ext cx="2252354" cy="2313072"/>
          </a:xfrm>
          <a:custGeom>
            <a:avLst/>
            <a:gdLst/>
            <a:ahLst/>
            <a:cxnLst/>
            <a:rect r="r" b="b" t="t" l="l"/>
            <a:pathLst>
              <a:path h="2313072" w="2252354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3477547" y="433322"/>
            <a:ext cx="1331552" cy="1943872"/>
          </a:xfrm>
          <a:custGeom>
            <a:avLst/>
            <a:gdLst/>
            <a:ahLst/>
            <a:cxnLst/>
            <a:rect r="r" b="b" t="t" l="l"/>
            <a:pathLst>
              <a:path h="1943872" w="1331552">
                <a:moveTo>
                  <a:pt x="1331552" y="0"/>
                </a:moveTo>
                <a:lnTo>
                  <a:pt x="0" y="0"/>
                </a:lnTo>
                <a:lnTo>
                  <a:pt x="0" y="1943872"/>
                </a:lnTo>
                <a:lnTo>
                  <a:pt x="1331552" y="1943872"/>
                </a:lnTo>
                <a:lnTo>
                  <a:pt x="133155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58124" y="1605293"/>
            <a:ext cx="1816068" cy="1849699"/>
          </a:xfrm>
          <a:custGeom>
            <a:avLst/>
            <a:gdLst/>
            <a:ahLst/>
            <a:cxnLst/>
            <a:rect r="r" b="b" t="t" l="l"/>
            <a:pathLst>
              <a:path h="1849699" w="1816068">
                <a:moveTo>
                  <a:pt x="0" y="0"/>
                </a:moveTo>
                <a:lnTo>
                  <a:pt x="1816068" y="0"/>
                </a:lnTo>
                <a:lnTo>
                  <a:pt x="1816068" y="1849698"/>
                </a:lnTo>
                <a:lnTo>
                  <a:pt x="0" y="184969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335415" y="6191808"/>
            <a:ext cx="9617169" cy="247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EFB52A"/>
                </a:solidFill>
                <a:latin typeface="KG Primary Penmanship"/>
              </a:rPr>
              <a:t>Social Work MSW</a:t>
            </a:r>
          </a:p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EFB52A"/>
                </a:solidFill>
                <a:latin typeface="KG Primary Penmanship"/>
              </a:rPr>
              <a:t>Kahli Harvey</a:t>
            </a:r>
          </a:p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EFB52A"/>
                </a:solidFill>
                <a:latin typeface="KG Primary Penmanship"/>
              </a:rPr>
              <a:t>COE 313</a:t>
            </a:r>
          </a:p>
        </p:txBody>
      </p:sp>
      <p:sp>
        <p:nvSpPr>
          <p:cNvPr name="Freeform 15" id="15"/>
          <p:cNvSpPr/>
          <p:nvPr/>
        </p:nvSpPr>
        <p:spPr>
          <a:xfrm flipH="true" flipV="true" rot="-5240844">
            <a:off x="17669457" y="3725240"/>
            <a:ext cx="2319200" cy="2381721"/>
          </a:xfrm>
          <a:custGeom>
            <a:avLst/>
            <a:gdLst/>
            <a:ahLst/>
            <a:cxnLst/>
            <a:rect r="r" b="b" t="t" l="l"/>
            <a:pathLst>
              <a:path h="2381721" w="2319200">
                <a:moveTo>
                  <a:pt x="2319200" y="2381720"/>
                </a:moveTo>
                <a:lnTo>
                  <a:pt x="0" y="2381720"/>
                </a:lnTo>
                <a:lnTo>
                  <a:pt x="0" y="0"/>
                </a:lnTo>
                <a:lnTo>
                  <a:pt x="2319200" y="0"/>
                </a:lnTo>
                <a:lnTo>
                  <a:pt x="2319200" y="238172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53155" y="3180504"/>
            <a:ext cx="1869966" cy="1904595"/>
          </a:xfrm>
          <a:custGeom>
            <a:avLst/>
            <a:gdLst/>
            <a:ahLst/>
            <a:cxnLst/>
            <a:rect r="r" b="b" t="t" l="l"/>
            <a:pathLst>
              <a:path h="1904595" w="1869966">
                <a:moveTo>
                  <a:pt x="0" y="0"/>
                </a:moveTo>
                <a:lnTo>
                  <a:pt x="1869967" y="0"/>
                </a:lnTo>
                <a:lnTo>
                  <a:pt x="1869967" y="1904596"/>
                </a:lnTo>
                <a:lnTo>
                  <a:pt x="0" y="19045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1485" y="7553647"/>
            <a:ext cx="2396437" cy="2464203"/>
          </a:xfrm>
          <a:custGeom>
            <a:avLst/>
            <a:gdLst/>
            <a:ahLst/>
            <a:cxnLst/>
            <a:rect r="r" b="b" t="t" l="l"/>
            <a:pathLst>
              <a:path h="2464203" w="2396437">
                <a:moveTo>
                  <a:pt x="0" y="0"/>
                </a:moveTo>
                <a:lnTo>
                  <a:pt x="2396437" y="0"/>
                </a:lnTo>
                <a:lnTo>
                  <a:pt x="2396437" y="2464203"/>
                </a:lnTo>
                <a:lnTo>
                  <a:pt x="0" y="2464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4640100" y="-540652"/>
            <a:ext cx="3802488" cy="3650389"/>
          </a:xfrm>
          <a:custGeom>
            <a:avLst/>
            <a:gdLst/>
            <a:ahLst/>
            <a:cxnLst/>
            <a:rect r="r" b="b" t="t" l="l"/>
            <a:pathLst>
              <a:path h="3650389" w="3802488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41685" y="8081135"/>
            <a:ext cx="2660803" cy="1862562"/>
          </a:xfrm>
          <a:custGeom>
            <a:avLst/>
            <a:gdLst/>
            <a:ahLst/>
            <a:cxnLst/>
            <a:rect r="r" b="b" t="t" l="l"/>
            <a:pathLst>
              <a:path h="1862562" w="2660803">
                <a:moveTo>
                  <a:pt x="0" y="0"/>
                </a:moveTo>
                <a:lnTo>
                  <a:pt x="2660803" y="0"/>
                </a:lnTo>
                <a:lnTo>
                  <a:pt x="2660803" y="1862562"/>
                </a:lnTo>
                <a:lnTo>
                  <a:pt x="0" y="186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412382" y="5033046"/>
            <a:ext cx="2088925" cy="2088925"/>
          </a:xfrm>
          <a:custGeom>
            <a:avLst/>
            <a:gdLst/>
            <a:ahLst/>
            <a:cxnLst/>
            <a:rect r="r" b="b" t="t" l="l"/>
            <a:pathLst>
              <a:path h="2088925" w="2088925">
                <a:moveTo>
                  <a:pt x="0" y="0"/>
                </a:moveTo>
                <a:lnTo>
                  <a:pt x="2088925" y="0"/>
                </a:lnTo>
                <a:lnTo>
                  <a:pt x="2088925" y="2088924"/>
                </a:lnTo>
                <a:lnTo>
                  <a:pt x="0" y="208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25143">
            <a:off x="1541611" y="2597727"/>
            <a:ext cx="2061147" cy="1772587"/>
          </a:xfrm>
          <a:custGeom>
            <a:avLst/>
            <a:gdLst/>
            <a:ahLst/>
            <a:cxnLst/>
            <a:rect r="r" b="b" t="t" l="l"/>
            <a:pathLst>
              <a:path h="1772587" w="2061147">
                <a:moveTo>
                  <a:pt x="0" y="0"/>
                </a:moveTo>
                <a:lnTo>
                  <a:pt x="2061147" y="0"/>
                </a:lnTo>
                <a:lnTo>
                  <a:pt x="2061147" y="1772587"/>
                </a:lnTo>
                <a:lnTo>
                  <a:pt x="0" y="17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8645840">
            <a:off x="15954571" y="3164185"/>
            <a:ext cx="1550192" cy="1526939"/>
          </a:xfrm>
          <a:custGeom>
            <a:avLst/>
            <a:gdLst/>
            <a:ahLst/>
            <a:cxnLst/>
            <a:rect r="r" b="b" t="t" l="l"/>
            <a:pathLst>
              <a:path h="1526939" w="1550192">
                <a:moveTo>
                  <a:pt x="1550192" y="1526939"/>
                </a:moveTo>
                <a:lnTo>
                  <a:pt x="0" y="1526939"/>
                </a:lnTo>
                <a:lnTo>
                  <a:pt x="0" y="0"/>
                </a:lnTo>
                <a:lnTo>
                  <a:pt x="1550192" y="0"/>
                </a:lnTo>
                <a:lnTo>
                  <a:pt x="1550192" y="152693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0578600" y="-625152"/>
            <a:ext cx="2593742" cy="2100931"/>
          </a:xfrm>
          <a:custGeom>
            <a:avLst/>
            <a:gdLst/>
            <a:ahLst/>
            <a:cxnLst/>
            <a:rect r="r" b="b" t="t" l="l"/>
            <a:pathLst>
              <a:path h="2100931" w="2593742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09704" y="3877924"/>
            <a:ext cx="3545173" cy="3545173"/>
          </a:xfrm>
          <a:custGeom>
            <a:avLst/>
            <a:gdLst/>
            <a:ahLst/>
            <a:cxnLst/>
            <a:rect r="r" b="b" t="t" l="l"/>
            <a:pathLst>
              <a:path h="3545173" w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4971249">
            <a:off x="-1657984" y="4493974"/>
            <a:ext cx="2252354" cy="2313072"/>
          </a:xfrm>
          <a:custGeom>
            <a:avLst/>
            <a:gdLst/>
            <a:ahLst/>
            <a:cxnLst/>
            <a:rect r="r" b="b" t="t" l="l"/>
            <a:pathLst>
              <a:path h="2313072" w="2252354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3477547" y="433322"/>
            <a:ext cx="1331552" cy="1943872"/>
          </a:xfrm>
          <a:custGeom>
            <a:avLst/>
            <a:gdLst/>
            <a:ahLst/>
            <a:cxnLst/>
            <a:rect r="r" b="b" t="t" l="l"/>
            <a:pathLst>
              <a:path h="1943872" w="1331552">
                <a:moveTo>
                  <a:pt x="1331552" y="0"/>
                </a:moveTo>
                <a:lnTo>
                  <a:pt x="0" y="0"/>
                </a:lnTo>
                <a:lnTo>
                  <a:pt x="0" y="1943872"/>
                </a:lnTo>
                <a:lnTo>
                  <a:pt x="1331552" y="1943872"/>
                </a:lnTo>
                <a:lnTo>
                  <a:pt x="133155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8124" y="1605293"/>
            <a:ext cx="1816068" cy="1849699"/>
          </a:xfrm>
          <a:custGeom>
            <a:avLst/>
            <a:gdLst/>
            <a:ahLst/>
            <a:cxnLst/>
            <a:rect r="r" b="b" t="t" l="l"/>
            <a:pathLst>
              <a:path h="1849699" w="1816068">
                <a:moveTo>
                  <a:pt x="0" y="0"/>
                </a:moveTo>
                <a:lnTo>
                  <a:pt x="1816068" y="0"/>
                </a:lnTo>
                <a:lnTo>
                  <a:pt x="1816068" y="1849698"/>
                </a:lnTo>
                <a:lnTo>
                  <a:pt x="0" y="184969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-5240844">
            <a:off x="17669457" y="3725240"/>
            <a:ext cx="2319200" cy="2381721"/>
          </a:xfrm>
          <a:custGeom>
            <a:avLst/>
            <a:gdLst/>
            <a:ahLst/>
            <a:cxnLst/>
            <a:rect r="r" b="b" t="t" l="l"/>
            <a:pathLst>
              <a:path h="2381721" w="2319200">
                <a:moveTo>
                  <a:pt x="2319200" y="2381720"/>
                </a:moveTo>
                <a:lnTo>
                  <a:pt x="0" y="2381720"/>
                </a:lnTo>
                <a:lnTo>
                  <a:pt x="0" y="0"/>
                </a:lnTo>
                <a:lnTo>
                  <a:pt x="2319200" y="0"/>
                </a:lnTo>
                <a:lnTo>
                  <a:pt x="2319200" y="238172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953155" y="3180504"/>
            <a:ext cx="1869966" cy="1904595"/>
          </a:xfrm>
          <a:custGeom>
            <a:avLst/>
            <a:gdLst/>
            <a:ahLst/>
            <a:cxnLst/>
            <a:rect r="r" b="b" t="t" l="l"/>
            <a:pathLst>
              <a:path h="1904595" w="1869966">
                <a:moveTo>
                  <a:pt x="0" y="0"/>
                </a:moveTo>
                <a:lnTo>
                  <a:pt x="1869967" y="0"/>
                </a:lnTo>
                <a:lnTo>
                  <a:pt x="1869967" y="1904596"/>
                </a:lnTo>
                <a:lnTo>
                  <a:pt x="0" y="19045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28700" y="1028700"/>
            <a:ext cx="16230600" cy="7757049"/>
            <a:chOff x="0" y="0"/>
            <a:chExt cx="2514545" cy="12017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514545" cy="1201770"/>
            </a:xfrm>
            <a:custGeom>
              <a:avLst/>
              <a:gdLst/>
              <a:ahLst/>
              <a:cxnLst/>
              <a:rect r="r" b="b" t="t" l="l"/>
              <a:pathLst>
                <a:path h="1201770" w="2514545">
                  <a:moveTo>
                    <a:pt x="10971" y="0"/>
                  </a:moveTo>
                  <a:lnTo>
                    <a:pt x="2503574" y="0"/>
                  </a:lnTo>
                  <a:cubicBezTo>
                    <a:pt x="2509633" y="0"/>
                    <a:pt x="2514545" y="4912"/>
                    <a:pt x="2514545" y="10971"/>
                  </a:cubicBezTo>
                  <a:lnTo>
                    <a:pt x="2514545" y="1190799"/>
                  </a:lnTo>
                  <a:cubicBezTo>
                    <a:pt x="2514545" y="1196858"/>
                    <a:pt x="2509633" y="1201770"/>
                    <a:pt x="2503574" y="1201770"/>
                  </a:cubicBezTo>
                  <a:lnTo>
                    <a:pt x="10971" y="1201770"/>
                  </a:lnTo>
                  <a:cubicBezTo>
                    <a:pt x="4912" y="1201770"/>
                    <a:pt x="0" y="1196858"/>
                    <a:pt x="0" y="1190799"/>
                  </a:cubicBezTo>
                  <a:lnTo>
                    <a:pt x="0" y="10971"/>
                  </a:lnTo>
                  <a:cubicBezTo>
                    <a:pt x="0" y="4912"/>
                    <a:pt x="4912" y="0"/>
                    <a:pt x="10971" y="0"/>
                  </a:cubicBezTo>
                  <a:close/>
                </a:path>
              </a:pathLst>
            </a:custGeom>
            <a:blipFill>
              <a:blip r:embed="rId24"/>
              <a:stretch>
                <a:fillRect l="0" t="-14701" r="0" b="-1470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476122" y="7543519"/>
            <a:ext cx="7329090" cy="1955455"/>
            <a:chOff x="0" y="0"/>
            <a:chExt cx="1930295" cy="5150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30295" cy="515017"/>
            </a:xfrm>
            <a:custGeom>
              <a:avLst/>
              <a:gdLst/>
              <a:ahLst/>
              <a:cxnLst/>
              <a:rect r="r" b="b" t="t" l="l"/>
              <a:pathLst>
                <a:path h="515017" w="1930295">
                  <a:moveTo>
                    <a:pt x="53873" y="0"/>
                  </a:moveTo>
                  <a:lnTo>
                    <a:pt x="1876423" y="0"/>
                  </a:lnTo>
                  <a:cubicBezTo>
                    <a:pt x="1906176" y="0"/>
                    <a:pt x="1930295" y="24120"/>
                    <a:pt x="1930295" y="53873"/>
                  </a:cubicBezTo>
                  <a:lnTo>
                    <a:pt x="1930295" y="461144"/>
                  </a:lnTo>
                  <a:cubicBezTo>
                    <a:pt x="1930295" y="475432"/>
                    <a:pt x="1924620" y="489135"/>
                    <a:pt x="1914516" y="499238"/>
                  </a:cubicBezTo>
                  <a:cubicBezTo>
                    <a:pt x="1904413" y="509341"/>
                    <a:pt x="1890711" y="515017"/>
                    <a:pt x="1876423" y="515017"/>
                  </a:cubicBezTo>
                  <a:lnTo>
                    <a:pt x="53873" y="515017"/>
                  </a:lnTo>
                  <a:cubicBezTo>
                    <a:pt x="24120" y="515017"/>
                    <a:pt x="0" y="490897"/>
                    <a:pt x="0" y="461144"/>
                  </a:cubicBezTo>
                  <a:lnTo>
                    <a:pt x="0" y="53873"/>
                  </a:lnTo>
                  <a:cubicBezTo>
                    <a:pt x="0" y="39585"/>
                    <a:pt x="5676" y="25882"/>
                    <a:pt x="15779" y="15779"/>
                  </a:cubicBezTo>
                  <a:cubicBezTo>
                    <a:pt x="25882" y="5676"/>
                    <a:pt x="39585" y="0"/>
                    <a:pt x="53873" y="0"/>
                  </a:cubicBezTo>
                  <a:close/>
                </a:path>
              </a:pathLst>
            </a:custGeom>
            <a:solidFill>
              <a:srgbClr val="FF8F3E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930295" cy="581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Sensei"/>
                </a:rPr>
                <a:t>University of Cincinnati</a:t>
              </a:r>
            </a:p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FFFFFF"/>
                  </a:solidFill>
                  <a:latin typeface="Sensei"/>
                </a:rPr>
                <a:t>Cincinnati, Ohio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25" y="2880995"/>
            <a:ext cx="4991100" cy="6377305"/>
            <a:chOff x="0" y="0"/>
            <a:chExt cx="5063922" cy="64703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63922" cy="6470352"/>
            </a:xfrm>
            <a:custGeom>
              <a:avLst/>
              <a:gdLst/>
              <a:ahLst/>
              <a:cxnLst/>
              <a:rect r="r" b="b" t="t" l="l"/>
              <a:pathLst>
                <a:path h="6470352" w="506392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48450" y="2880995"/>
            <a:ext cx="4991100" cy="6377305"/>
            <a:chOff x="0" y="0"/>
            <a:chExt cx="5063922" cy="647035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063922" cy="6470352"/>
            </a:xfrm>
            <a:custGeom>
              <a:avLst/>
              <a:gdLst/>
              <a:ahLst/>
              <a:cxnLst/>
              <a:rect r="r" b="b" t="t" l="l"/>
              <a:pathLst>
                <a:path h="6470352" w="506392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211050" y="2880995"/>
            <a:ext cx="4991100" cy="6377305"/>
            <a:chOff x="0" y="0"/>
            <a:chExt cx="5063922" cy="64703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63922" cy="6470352"/>
            </a:xfrm>
            <a:custGeom>
              <a:avLst/>
              <a:gdLst/>
              <a:ahLst/>
              <a:cxnLst/>
              <a:rect r="r" b="b" t="t" l="l"/>
              <a:pathLst>
                <a:path h="6470352" w="506392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85420" y="4611205"/>
            <a:ext cx="5194300" cy="464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9269" indent="-359635" lvl="1">
              <a:lnSpc>
                <a:spcPts val="3331"/>
              </a:lnSpc>
              <a:buFont typeface="Arial"/>
              <a:buChar char="•"/>
            </a:pPr>
            <a:r>
              <a:rPr lang="en-US" sz="3331">
                <a:solidFill>
                  <a:srgbClr val="F8F5F1"/>
                </a:solidFill>
                <a:latin typeface="KG Primary Penmanship"/>
              </a:rPr>
              <a:t>A résumé</a:t>
            </a:r>
          </a:p>
          <a:p>
            <a:pPr marL="719269" indent="-359635" lvl="1">
              <a:lnSpc>
                <a:spcPts val="3331"/>
              </a:lnSpc>
              <a:buFont typeface="Arial"/>
              <a:buChar char="•"/>
            </a:pPr>
            <a:r>
              <a:rPr lang="en-US" sz="3331">
                <a:solidFill>
                  <a:srgbClr val="F8F5F1"/>
                </a:solidFill>
                <a:latin typeface="KG Primary Penmanship"/>
              </a:rPr>
              <a:t>A personal statement</a:t>
            </a:r>
          </a:p>
          <a:p>
            <a:pPr marL="719269" indent="-359635" lvl="1">
              <a:lnSpc>
                <a:spcPts val="3331"/>
              </a:lnSpc>
              <a:buFont typeface="Arial"/>
              <a:buChar char="•"/>
            </a:pPr>
            <a:r>
              <a:rPr lang="en-US" sz="3331">
                <a:solidFill>
                  <a:srgbClr val="F8F5F1"/>
                </a:solidFill>
                <a:latin typeface="KG Primary Penmanship"/>
              </a:rPr>
              <a:t>Three letters of reference, preferably one academic and two professional. </a:t>
            </a:r>
          </a:p>
          <a:p>
            <a:pPr marL="719269" indent="-359635" lvl="1">
              <a:lnSpc>
                <a:spcPts val="3331"/>
              </a:lnSpc>
              <a:buFont typeface="Arial"/>
              <a:buChar char="•"/>
            </a:pPr>
            <a:r>
              <a:rPr lang="en-US" sz="3331">
                <a:solidFill>
                  <a:srgbClr val="F8F5F1"/>
                </a:solidFill>
                <a:latin typeface="KG Primary Penmanship"/>
              </a:rPr>
              <a:t>​Copies of unofficial transcripts from all undergraduate institutions attended </a:t>
            </a:r>
          </a:p>
          <a:p>
            <a:pPr marL="719269" indent="-359635" lvl="1">
              <a:lnSpc>
                <a:spcPts val="3331"/>
              </a:lnSpc>
              <a:buFont typeface="Arial"/>
              <a:buChar char="•"/>
            </a:pPr>
            <a:r>
              <a:rPr lang="en-US" sz="3331">
                <a:solidFill>
                  <a:srgbClr val="F8F5F1"/>
                </a:solidFill>
                <a:latin typeface="KG Primary Penmanship"/>
              </a:rPr>
              <a:t>A $65 application fee.</a:t>
            </a:r>
          </a:p>
          <a:p>
            <a:pPr marL="719269" indent="-359635" lvl="1">
              <a:lnSpc>
                <a:spcPts val="3331"/>
              </a:lnSpc>
              <a:buFont typeface="Arial"/>
              <a:buChar char="•"/>
            </a:pPr>
            <a:r>
              <a:rPr lang="en-US" sz="3331">
                <a:solidFill>
                  <a:srgbClr val="F8F5F1"/>
                </a:solidFill>
                <a:latin typeface="KG Primary Penmanship"/>
              </a:rPr>
              <a:t>GRE is not required</a:t>
            </a:r>
          </a:p>
          <a:p>
            <a:pPr>
              <a:lnSpc>
                <a:spcPts val="3331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479829" y="5460682"/>
            <a:ext cx="5159721" cy="186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36320" indent="-518160" lvl="1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8F5F1"/>
                </a:solidFill>
                <a:latin typeface="KG Primary Penmanship"/>
              </a:rPr>
              <a:t>Fall: February 15</a:t>
            </a:r>
          </a:p>
          <a:p>
            <a:pPr marL="1036320" indent="-518160" lvl="1">
              <a:lnSpc>
                <a:spcPts val="4800"/>
              </a:lnSpc>
              <a:buFont typeface="Arial"/>
              <a:buChar char="•"/>
            </a:pPr>
            <a:r>
              <a:rPr lang="en-US" sz="4800">
                <a:solidFill>
                  <a:srgbClr val="F8F5F1"/>
                </a:solidFill>
                <a:latin typeface="KG Primary Penmanship"/>
              </a:rPr>
              <a:t>Early Decision: November 30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16124" y="4556125"/>
            <a:ext cx="4567766" cy="4528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66072" indent="-483036" lvl="1">
              <a:lnSpc>
                <a:spcPts val="4474"/>
              </a:lnSpc>
              <a:buFont typeface="Arial"/>
              <a:buChar char="•"/>
            </a:pPr>
            <a:r>
              <a:rPr lang="en-US" sz="4474">
                <a:solidFill>
                  <a:srgbClr val="F8F5F1"/>
                </a:solidFill>
                <a:latin typeface="KG Primary Penmanship"/>
              </a:rPr>
              <a:t>Full Time: 44-60 credits</a:t>
            </a:r>
          </a:p>
          <a:p>
            <a:pPr marL="966072" indent="-483036" lvl="1">
              <a:lnSpc>
                <a:spcPts val="4474"/>
              </a:lnSpc>
              <a:buFont typeface="Arial"/>
              <a:buChar char="•"/>
            </a:pPr>
            <a:r>
              <a:rPr lang="en-US" sz="4474">
                <a:solidFill>
                  <a:srgbClr val="F8F5F1"/>
                </a:solidFill>
                <a:latin typeface="KG Primary Penmanship"/>
              </a:rPr>
              <a:t>Accelerated: 34-60</a:t>
            </a:r>
          </a:p>
          <a:p>
            <a:pPr>
              <a:lnSpc>
                <a:spcPts val="4474"/>
              </a:lnSpc>
            </a:pPr>
          </a:p>
          <a:p>
            <a:pPr>
              <a:lnSpc>
                <a:spcPts val="4474"/>
              </a:lnSpc>
            </a:pPr>
          </a:p>
          <a:p>
            <a:pPr algn="ctr">
              <a:lnSpc>
                <a:spcPts val="4474"/>
              </a:lnSpc>
            </a:pPr>
            <a:r>
              <a:rPr lang="en-US" sz="4474">
                <a:solidFill>
                  <a:srgbClr val="F8F5F1"/>
                </a:solidFill>
                <a:latin typeface="KG Primary Penmanship"/>
              </a:rPr>
              <a:t>Both require a field placement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81740" y="1162050"/>
            <a:ext cx="10924519" cy="107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68B28"/>
                </a:solidFill>
                <a:latin typeface="Sensei"/>
              </a:rPr>
              <a:t>ADMISSIONS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30679" y="3512023"/>
            <a:ext cx="3707792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F8F3E"/>
                </a:solidFill>
                <a:latin typeface="Sensei"/>
              </a:rPr>
              <a:t>REQUIREMENTS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29310" y="3519170"/>
            <a:ext cx="4354579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F8F3E"/>
                </a:solidFill>
                <a:latin typeface="Sensei"/>
              </a:rPr>
              <a:t>CREDITS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17847" y="3519170"/>
            <a:ext cx="4652307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F8F3E"/>
                </a:solidFill>
                <a:latin typeface="Sensei"/>
              </a:rPr>
              <a:t>DEADLINES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1089025" y="4494213"/>
            <a:ext cx="4990695" cy="0"/>
          </a:xfrm>
          <a:prstGeom prst="line">
            <a:avLst/>
          </a:prstGeom>
          <a:ln cap="rnd" w="28575">
            <a:solidFill>
              <a:srgbClr val="F8F5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6753928" y="4522788"/>
            <a:ext cx="4990695" cy="0"/>
          </a:xfrm>
          <a:prstGeom prst="line">
            <a:avLst/>
          </a:prstGeom>
          <a:ln cap="rnd" w="28575">
            <a:solidFill>
              <a:srgbClr val="F8F5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2211455" y="4465638"/>
            <a:ext cx="4990695" cy="0"/>
          </a:xfrm>
          <a:prstGeom prst="line">
            <a:avLst/>
          </a:prstGeom>
          <a:ln cap="rnd" w="28575">
            <a:solidFill>
              <a:srgbClr val="F8F5F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true" flipV="false" rot="1717947">
            <a:off x="16609726" y="4150844"/>
            <a:ext cx="2061147" cy="1772587"/>
          </a:xfrm>
          <a:custGeom>
            <a:avLst/>
            <a:gdLst/>
            <a:ahLst/>
            <a:cxnLst/>
            <a:rect r="r" b="b" t="t" l="l"/>
            <a:pathLst>
              <a:path h="1772587" w="206114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4141" y="2241550"/>
            <a:ext cx="1789768" cy="1789768"/>
          </a:xfrm>
          <a:custGeom>
            <a:avLst/>
            <a:gdLst/>
            <a:ahLst/>
            <a:cxnLst/>
            <a:rect r="r" b="b" t="t" l="l"/>
            <a:pathLst>
              <a:path h="1789768" w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510892" y="8163560"/>
            <a:ext cx="2486072" cy="1740250"/>
          </a:xfrm>
          <a:custGeom>
            <a:avLst/>
            <a:gdLst/>
            <a:ahLst/>
            <a:cxnLst/>
            <a:rect r="r" b="b" t="t" l="l"/>
            <a:pathLst>
              <a:path h="1740250" w="2486072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true" rot="0">
            <a:off x="14516100" y="-1408839"/>
            <a:ext cx="3802488" cy="3650389"/>
          </a:xfrm>
          <a:custGeom>
            <a:avLst/>
            <a:gdLst/>
            <a:ahLst/>
            <a:cxnLst/>
            <a:rect r="r" b="b" t="t" l="l"/>
            <a:pathLst>
              <a:path h="3650389" w="3802488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01288" y="-1240965"/>
            <a:ext cx="3315544" cy="2685590"/>
          </a:xfrm>
          <a:custGeom>
            <a:avLst/>
            <a:gdLst/>
            <a:ahLst/>
            <a:cxnLst/>
            <a:rect r="r" b="b" t="t" l="l"/>
            <a:pathLst>
              <a:path h="2685590" w="3315544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732360" y="2959835"/>
            <a:ext cx="5364341" cy="8318438"/>
            <a:chOff x="0" y="0"/>
            <a:chExt cx="6350000" cy="98468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2550"/>
              <a:ext cx="6350000" cy="9763072"/>
            </a:xfrm>
            <a:custGeom>
              <a:avLst/>
              <a:gdLst/>
              <a:ahLst/>
              <a:cxnLst/>
              <a:rect r="r" b="b" t="t" l="l"/>
              <a:pathLst>
                <a:path h="9763072" w="635000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11732360" y="-2394981"/>
            <a:ext cx="5364341" cy="8318438"/>
            <a:chOff x="0" y="0"/>
            <a:chExt cx="6350000" cy="98468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82550"/>
              <a:ext cx="6350000" cy="9763072"/>
            </a:xfrm>
            <a:custGeom>
              <a:avLst/>
              <a:gdLst/>
              <a:ahLst/>
              <a:cxnLst/>
              <a:rect r="r" b="b" t="t" l="l"/>
              <a:pathLst>
                <a:path h="9763072" w="635000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1220680">
            <a:off x="1863945" y="2174917"/>
            <a:ext cx="7315200" cy="3285190"/>
          </a:xfrm>
          <a:custGeom>
            <a:avLst/>
            <a:gdLst/>
            <a:ahLst/>
            <a:cxnLst/>
            <a:rect r="r" b="b" t="t" l="l"/>
            <a:pathLst>
              <a:path h="3285190" w="7315200">
                <a:moveTo>
                  <a:pt x="0" y="0"/>
                </a:moveTo>
                <a:lnTo>
                  <a:pt x="7315200" y="0"/>
                </a:lnTo>
                <a:lnTo>
                  <a:pt x="7315200" y="3285190"/>
                </a:lnTo>
                <a:lnTo>
                  <a:pt x="0" y="328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763312" y="4107697"/>
            <a:ext cx="6400738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>
                <a:solidFill>
                  <a:srgbClr val="F8F5F1"/>
                </a:solidFill>
                <a:latin typeface="Sensei"/>
              </a:rPr>
              <a:t>ADDITIONAL INFORMATION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1137654">
            <a:off x="1884129" y="3502918"/>
            <a:ext cx="7315200" cy="3285190"/>
          </a:xfrm>
          <a:custGeom>
            <a:avLst/>
            <a:gdLst/>
            <a:ahLst/>
            <a:cxnLst/>
            <a:rect r="r" b="b" t="t" l="l"/>
            <a:pathLst>
              <a:path h="3285190" w="7315200">
                <a:moveTo>
                  <a:pt x="7315200" y="0"/>
                </a:moveTo>
                <a:lnTo>
                  <a:pt x="0" y="0"/>
                </a:lnTo>
                <a:lnTo>
                  <a:pt x="0" y="3285190"/>
                </a:lnTo>
                <a:lnTo>
                  <a:pt x="7315200" y="328519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220680">
            <a:off x="1851411" y="4856907"/>
            <a:ext cx="7315200" cy="3285190"/>
          </a:xfrm>
          <a:custGeom>
            <a:avLst/>
            <a:gdLst/>
            <a:ahLst/>
            <a:cxnLst/>
            <a:rect r="r" b="b" t="t" l="l"/>
            <a:pathLst>
              <a:path h="3285190" w="7315200">
                <a:moveTo>
                  <a:pt x="0" y="0"/>
                </a:moveTo>
                <a:lnTo>
                  <a:pt x="7315200" y="0"/>
                </a:lnTo>
                <a:lnTo>
                  <a:pt x="7315200" y="3285190"/>
                </a:lnTo>
                <a:lnTo>
                  <a:pt x="0" y="328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1137654">
            <a:off x="1871596" y="6184909"/>
            <a:ext cx="7315200" cy="3285190"/>
          </a:xfrm>
          <a:custGeom>
            <a:avLst/>
            <a:gdLst/>
            <a:ahLst/>
            <a:cxnLst/>
            <a:rect r="r" b="b" t="t" l="l"/>
            <a:pathLst>
              <a:path h="3285190" w="7315200">
                <a:moveTo>
                  <a:pt x="7315200" y="0"/>
                </a:moveTo>
                <a:lnTo>
                  <a:pt x="0" y="0"/>
                </a:lnTo>
                <a:lnTo>
                  <a:pt x="0" y="3285190"/>
                </a:lnTo>
                <a:lnTo>
                  <a:pt x="7315200" y="328519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1137654">
            <a:off x="1884129" y="787574"/>
            <a:ext cx="7315200" cy="3285190"/>
          </a:xfrm>
          <a:custGeom>
            <a:avLst/>
            <a:gdLst/>
            <a:ahLst/>
            <a:cxnLst/>
            <a:rect r="r" b="b" t="t" l="l"/>
            <a:pathLst>
              <a:path h="3285190" w="7315200">
                <a:moveTo>
                  <a:pt x="7315200" y="0"/>
                </a:moveTo>
                <a:lnTo>
                  <a:pt x="0" y="0"/>
                </a:lnTo>
                <a:lnTo>
                  <a:pt x="0" y="3285189"/>
                </a:lnTo>
                <a:lnTo>
                  <a:pt x="7315200" y="328518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-5400000">
            <a:off x="11732360" y="8314651"/>
            <a:ext cx="5364341" cy="8318438"/>
            <a:chOff x="0" y="0"/>
            <a:chExt cx="6350000" cy="98468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82550"/>
              <a:ext cx="6350000" cy="9763072"/>
            </a:xfrm>
            <a:custGeom>
              <a:avLst/>
              <a:gdLst/>
              <a:ahLst/>
              <a:cxnLst/>
              <a:rect r="r" b="b" t="t" l="l"/>
              <a:pathLst>
                <a:path h="9763072" w="635000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9763072"/>
                  </a:lnTo>
                  <a:lnTo>
                    <a:pt x="6350000" y="976307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94719" y="2074042"/>
            <a:ext cx="6833727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8F5F1"/>
                </a:solidFill>
                <a:latin typeface="KG Primary Penmanship"/>
              </a:rPr>
              <a:t>All classes are on campus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94719" y="3502964"/>
            <a:ext cx="6833727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8F5F1"/>
                </a:solidFill>
                <a:latin typeface="KG Primary Penmanship"/>
              </a:rPr>
              <a:t>CSWE Accredited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24866" y="4805562"/>
            <a:ext cx="6833727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8F5F1"/>
                </a:solidFill>
                <a:latin typeface="KG Primary Penmanship"/>
              </a:rPr>
              <a:t>No essay topic specified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24866" y="6142355"/>
            <a:ext cx="6833727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8F5F1"/>
                </a:solidFill>
                <a:latin typeface="KG Primary Penmanship"/>
              </a:rPr>
              <a:t>Tuition is $13,322/semester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24866" y="7452219"/>
            <a:ext cx="6833727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8F5F1"/>
                </a:solidFill>
                <a:latin typeface="KG Primary Penmanship"/>
              </a:rPr>
              <a:t>Health Center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5400000">
            <a:off x="13210194" y="-632026"/>
            <a:ext cx="2396437" cy="2464203"/>
          </a:xfrm>
          <a:custGeom>
            <a:avLst/>
            <a:gdLst/>
            <a:ahLst/>
            <a:cxnLst/>
            <a:rect r="r" b="b" t="t" l="l"/>
            <a:pathLst>
              <a:path h="2464203" w="2396437">
                <a:moveTo>
                  <a:pt x="0" y="0"/>
                </a:moveTo>
                <a:lnTo>
                  <a:pt x="2396437" y="0"/>
                </a:lnTo>
                <a:lnTo>
                  <a:pt x="2396437" y="2464202"/>
                </a:lnTo>
                <a:lnTo>
                  <a:pt x="0" y="2464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400000">
            <a:off x="15640514" y="0"/>
            <a:ext cx="3116548" cy="3116548"/>
          </a:xfrm>
          <a:custGeom>
            <a:avLst/>
            <a:gdLst/>
            <a:ahLst/>
            <a:cxnLst/>
            <a:rect r="r" b="b" t="t" l="l"/>
            <a:pathLst>
              <a:path h="3116548" w="3116548">
                <a:moveTo>
                  <a:pt x="0" y="0"/>
                </a:moveTo>
                <a:lnTo>
                  <a:pt x="3116548" y="0"/>
                </a:lnTo>
                <a:lnTo>
                  <a:pt x="3116548" y="3116548"/>
                </a:lnTo>
                <a:lnTo>
                  <a:pt x="0" y="3116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428750">
            <a:off x="14004474" y="-2218756"/>
            <a:ext cx="2252354" cy="2313072"/>
          </a:xfrm>
          <a:custGeom>
            <a:avLst/>
            <a:gdLst/>
            <a:ahLst/>
            <a:cxnLst/>
            <a:rect r="r" b="b" t="t" l="l"/>
            <a:pathLst>
              <a:path h="2313072" w="2252354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true" rot="-10800000">
            <a:off x="-1344943" y="6499502"/>
            <a:ext cx="2396437" cy="2464203"/>
          </a:xfrm>
          <a:custGeom>
            <a:avLst/>
            <a:gdLst/>
            <a:ahLst/>
            <a:cxnLst/>
            <a:rect r="r" b="b" t="t" l="l"/>
            <a:pathLst>
              <a:path h="2464203" w="2396437">
                <a:moveTo>
                  <a:pt x="2396437" y="2464203"/>
                </a:moveTo>
                <a:lnTo>
                  <a:pt x="0" y="2464203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3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5400000">
            <a:off x="-47580" y="8963705"/>
            <a:ext cx="3545173" cy="3545173"/>
          </a:xfrm>
          <a:custGeom>
            <a:avLst/>
            <a:gdLst/>
            <a:ahLst/>
            <a:cxnLst/>
            <a:rect r="r" b="b" t="t" l="l"/>
            <a:pathLst>
              <a:path h="3545173" w="3545173">
                <a:moveTo>
                  <a:pt x="0" y="0"/>
                </a:moveTo>
                <a:lnTo>
                  <a:pt x="3545173" y="0"/>
                </a:lnTo>
                <a:lnTo>
                  <a:pt x="3545173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true" rot="5400000">
            <a:off x="3784711" y="8929822"/>
            <a:ext cx="2396437" cy="2464203"/>
          </a:xfrm>
          <a:custGeom>
            <a:avLst/>
            <a:gdLst/>
            <a:ahLst/>
            <a:cxnLst/>
            <a:rect r="r" b="b" t="t" l="l"/>
            <a:pathLst>
              <a:path h="2464203" w="2396437">
                <a:moveTo>
                  <a:pt x="2396437" y="2464202"/>
                </a:moveTo>
                <a:lnTo>
                  <a:pt x="0" y="2464202"/>
                </a:lnTo>
                <a:lnTo>
                  <a:pt x="0" y="0"/>
                </a:lnTo>
                <a:lnTo>
                  <a:pt x="2396437" y="0"/>
                </a:lnTo>
                <a:lnTo>
                  <a:pt x="2396437" y="2464202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7493937" y="-507063"/>
            <a:ext cx="10287000" cy="11301127"/>
            <a:chOff x="0" y="0"/>
            <a:chExt cx="6350000" cy="69760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82550"/>
              <a:ext cx="6350000" cy="6892184"/>
            </a:xfrm>
            <a:custGeom>
              <a:avLst/>
              <a:gdLst/>
              <a:ahLst/>
              <a:cxnLst/>
              <a:rect r="r" b="b" t="t" l="l"/>
              <a:pathLst>
                <a:path h="6892184" w="635000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6892184"/>
                  </a:lnTo>
                  <a:lnTo>
                    <a:pt x="6350000" y="6892184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87083" y="1872297"/>
            <a:ext cx="5048834" cy="4114800"/>
          </a:xfrm>
          <a:custGeom>
            <a:avLst/>
            <a:gdLst/>
            <a:ahLst/>
            <a:cxnLst/>
            <a:rect r="r" b="b" t="t" l="l"/>
            <a:pathLst>
              <a:path h="4114800" w="5048834">
                <a:moveTo>
                  <a:pt x="0" y="0"/>
                </a:moveTo>
                <a:lnTo>
                  <a:pt x="5048834" y="0"/>
                </a:lnTo>
                <a:lnTo>
                  <a:pt x="50488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699641" y="1125537"/>
            <a:ext cx="2593742" cy="2100931"/>
          </a:xfrm>
          <a:custGeom>
            <a:avLst/>
            <a:gdLst/>
            <a:ahLst/>
            <a:cxnLst/>
            <a:rect r="r" b="b" t="t" l="l"/>
            <a:pathLst>
              <a:path h="2100931" w="2593742">
                <a:moveTo>
                  <a:pt x="2593741" y="0"/>
                </a:moveTo>
                <a:lnTo>
                  <a:pt x="0" y="0"/>
                </a:lnTo>
                <a:lnTo>
                  <a:pt x="0" y="2100930"/>
                </a:lnTo>
                <a:lnTo>
                  <a:pt x="2593741" y="2100930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971249">
            <a:off x="3834766" y="1045139"/>
            <a:ext cx="2252354" cy="2313072"/>
          </a:xfrm>
          <a:custGeom>
            <a:avLst/>
            <a:gdLst/>
            <a:ahLst/>
            <a:cxnLst/>
            <a:rect r="r" b="b" t="t" l="l"/>
            <a:pathLst>
              <a:path h="2313072" w="2252354">
                <a:moveTo>
                  <a:pt x="0" y="0"/>
                </a:moveTo>
                <a:lnTo>
                  <a:pt x="2252354" y="0"/>
                </a:lnTo>
                <a:lnTo>
                  <a:pt x="2252354" y="2313071"/>
                </a:lnTo>
                <a:lnTo>
                  <a:pt x="0" y="2313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6730086" y="7647429"/>
            <a:ext cx="2928122" cy="3010923"/>
          </a:xfrm>
          <a:custGeom>
            <a:avLst/>
            <a:gdLst/>
            <a:ahLst/>
            <a:cxnLst/>
            <a:rect r="r" b="b" t="t" l="l"/>
            <a:pathLst>
              <a:path h="3010923" w="2928122">
                <a:moveTo>
                  <a:pt x="2928122" y="0"/>
                </a:moveTo>
                <a:lnTo>
                  <a:pt x="0" y="0"/>
                </a:lnTo>
                <a:lnTo>
                  <a:pt x="0" y="3010922"/>
                </a:lnTo>
                <a:lnTo>
                  <a:pt x="2928122" y="3010922"/>
                </a:lnTo>
                <a:lnTo>
                  <a:pt x="292812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5400000">
            <a:off x="17317883" y="4161902"/>
            <a:ext cx="3802488" cy="3650389"/>
          </a:xfrm>
          <a:custGeom>
            <a:avLst/>
            <a:gdLst/>
            <a:ahLst/>
            <a:cxnLst/>
            <a:rect r="r" b="b" t="t" l="l"/>
            <a:pathLst>
              <a:path h="3650389" w="3802488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77108" y="2251710"/>
            <a:ext cx="3947664" cy="5044237"/>
          </a:xfrm>
          <a:custGeom>
            <a:avLst/>
            <a:gdLst/>
            <a:ahLst/>
            <a:cxnLst/>
            <a:rect r="r" b="b" t="t" l="l"/>
            <a:pathLst>
              <a:path h="5044237" w="3947664">
                <a:moveTo>
                  <a:pt x="0" y="0"/>
                </a:moveTo>
                <a:lnTo>
                  <a:pt x="3947664" y="0"/>
                </a:lnTo>
                <a:lnTo>
                  <a:pt x="3947664" y="5044237"/>
                </a:lnTo>
                <a:lnTo>
                  <a:pt x="0" y="50442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357115" y="3082850"/>
            <a:ext cx="3054922" cy="9472625"/>
          </a:xfrm>
          <a:custGeom>
            <a:avLst/>
            <a:gdLst/>
            <a:ahLst/>
            <a:cxnLst/>
            <a:rect r="r" b="b" t="t" l="l"/>
            <a:pathLst>
              <a:path h="9472625" w="3054922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53293" y="7289572"/>
            <a:ext cx="5795295" cy="1640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Sensei"/>
              </a:rPr>
              <a:t>REBECKA M BLOOMER , PH.D., MSSW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998794" y="751331"/>
            <a:ext cx="8731292" cy="840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84"/>
              </a:lnSpc>
            </a:pPr>
            <a:r>
              <a:rPr lang="en-US" sz="7774">
                <a:solidFill>
                  <a:srgbClr val="FFFFFF"/>
                </a:solidFill>
                <a:latin typeface="KG Primary Penmanship"/>
              </a:rPr>
              <a:t>Research Interests:</a:t>
            </a:r>
          </a:p>
          <a:p>
            <a:pPr algn="ctr" marL="948865" indent="-474432" lvl="1">
              <a:lnSpc>
                <a:spcPts val="6152"/>
              </a:lnSpc>
              <a:buFont typeface="Arial"/>
              <a:buChar char="•"/>
            </a:pPr>
            <a:r>
              <a:rPr lang="en-US" sz="4394">
                <a:solidFill>
                  <a:srgbClr val="FFFFFF"/>
                </a:solidFill>
                <a:latin typeface="KG Primary Penmanship"/>
              </a:rPr>
              <a:t>Social justice and yo</a:t>
            </a:r>
            <a:r>
              <a:rPr lang="en-US" sz="4394">
                <a:solidFill>
                  <a:srgbClr val="FFFFFF"/>
                </a:solidFill>
                <a:latin typeface="KG Primary Penmanship"/>
              </a:rPr>
              <a:t>uth development in improving outcomes for youth with historically excluded identities</a:t>
            </a:r>
          </a:p>
          <a:p>
            <a:pPr algn="ctr" marL="948865" indent="-474432" lvl="1">
              <a:lnSpc>
                <a:spcPts val="6152"/>
              </a:lnSpc>
              <a:buFont typeface="Arial"/>
              <a:buChar char="•"/>
            </a:pPr>
            <a:r>
              <a:rPr lang="en-US" sz="4394">
                <a:solidFill>
                  <a:srgbClr val="FFFFFF"/>
                </a:solidFill>
                <a:latin typeface="KG Primary Penmanship"/>
              </a:rPr>
              <a:t>“The overarching goal of Dr. Bloomer’s research is to contribute to the well-being of youth facing discrimination and oppression by using methods and analytic techniques that amplify their voices and build critical consciousness.”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4955" y="2026602"/>
            <a:ext cx="16842576" cy="7538127"/>
            <a:chOff x="0" y="0"/>
            <a:chExt cx="13521387" cy="60516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21387" cy="6051683"/>
            </a:xfrm>
            <a:custGeom>
              <a:avLst/>
              <a:gdLst/>
              <a:ahLst/>
              <a:cxnLst/>
              <a:rect r="r" b="b" t="t" l="l"/>
              <a:pathLst>
                <a:path h="6051683" w="13521387">
                  <a:moveTo>
                    <a:pt x="1321658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746883"/>
                  </a:lnTo>
                  <a:cubicBezTo>
                    <a:pt x="0" y="5915793"/>
                    <a:pt x="135890" y="6051683"/>
                    <a:pt x="304800" y="6051683"/>
                  </a:cubicBezTo>
                  <a:lnTo>
                    <a:pt x="13216587" y="6051683"/>
                  </a:lnTo>
                  <a:cubicBezTo>
                    <a:pt x="13385498" y="6051683"/>
                    <a:pt x="13521387" y="5915793"/>
                    <a:pt x="13521387" y="5746883"/>
                  </a:cubicBezTo>
                  <a:lnTo>
                    <a:pt x="13521387" y="304800"/>
                  </a:lnTo>
                  <a:cubicBezTo>
                    <a:pt x="13521387" y="135890"/>
                    <a:pt x="13385498" y="0"/>
                    <a:pt x="13216587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704955" y="611505"/>
            <a:ext cx="13912850" cy="951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00"/>
              </a:lnSpc>
            </a:pPr>
            <a:r>
              <a:rPr lang="en-US" sz="7100">
                <a:solidFill>
                  <a:srgbClr val="FF8F3E"/>
                </a:solidFill>
                <a:latin typeface="Sensei"/>
              </a:rPr>
              <a:t>JOB MARKET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0">
            <a:off x="15600062" y="-1011964"/>
            <a:ext cx="3802488" cy="3650389"/>
          </a:xfrm>
          <a:custGeom>
            <a:avLst/>
            <a:gdLst/>
            <a:ahLst/>
            <a:cxnLst/>
            <a:rect r="r" b="b" t="t" l="l"/>
            <a:pathLst>
              <a:path h="3650389" w="3802488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8645840">
            <a:off x="16971332" y="2593736"/>
            <a:ext cx="1152396" cy="1135110"/>
          </a:xfrm>
          <a:custGeom>
            <a:avLst/>
            <a:gdLst/>
            <a:ahLst/>
            <a:cxnLst/>
            <a:rect r="r" b="b" t="t" l="l"/>
            <a:pathLst>
              <a:path h="1135110" w="1152396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3781768" y="-1243681"/>
            <a:ext cx="2593742" cy="2100931"/>
          </a:xfrm>
          <a:custGeom>
            <a:avLst/>
            <a:gdLst/>
            <a:ahLst/>
            <a:cxnLst/>
            <a:rect r="r" b="b" t="t" l="l"/>
            <a:pathLst>
              <a:path h="2100931" w="2593742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5240844">
            <a:off x="17509200" y="3134004"/>
            <a:ext cx="2841614" cy="2918217"/>
          </a:xfrm>
          <a:custGeom>
            <a:avLst/>
            <a:gdLst/>
            <a:ahLst/>
            <a:cxnLst/>
            <a:rect r="r" b="b" t="t" l="l"/>
            <a:pathLst>
              <a:path h="2918217" w="2841614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-10800000">
            <a:off x="-2007316" y="7412079"/>
            <a:ext cx="3802488" cy="3650389"/>
          </a:xfrm>
          <a:custGeom>
            <a:avLst/>
            <a:gdLst/>
            <a:ahLst/>
            <a:cxnLst/>
            <a:rect r="r" b="b" t="t" l="l"/>
            <a:pathLst>
              <a:path h="3650389" w="3802488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-2154159">
            <a:off x="128756" y="6131753"/>
            <a:ext cx="1152396" cy="1135110"/>
          </a:xfrm>
          <a:custGeom>
            <a:avLst/>
            <a:gdLst/>
            <a:ahLst/>
            <a:cxnLst/>
            <a:rect r="r" b="b" t="t" l="l"/>
            <a:pathLst>
              <a:path h="1135110" w="1152396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10800000">
            <a:off x="1972226" y="9564729"/>
            <a:ext cx="2593742" cy="2100931"/>
          </a:xfrm>
          <a:custGeom>
            <a:avLst/>
            <a:gdLst/>
            <a:ahLst/>
            <a:cxnLst/>
            <a:rect r="r" b="b" t="t" l="l"/>
            <a:pathLst>
              <a:path h="2100931" w="2593742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5559155">
            <a:off x="-2097679" y="3808378"/>
            <a:ext cx="2841614" cy="2918217"/>
          </a:xfrm>
          <a:custGeom>
            <a:avLst/>
            <a:gdLst/>
            <a:ahLst/>
            <a:cxnLst/>
            <a:rect r="r" b="b" t="t" l="l"/>
            <a:pathLst>
              <a:path h="2918217" w="2841614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642347" y="3780675"/>
            <a:ext cx="4770430" cy="2525523"/>
            <a:chOff x="0" y="0"/>
            <a:chExt cx="1256410" cy="66515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56410" cy="665158"/>
            </a:xfrm>
            <a:custGeom>
              <a:avLst/>
              <a:gdLst/>
              <a:ahLst/>
              <a:cxnLst/>
              <a:rect r="r" b="b" t="t" l="l"/>
              <a:pathLst>
                <a:path h="665158" w="1256410">
                  <a:moveTo>
                    <a:pt x="82768" y="0"/>
                  </a:moveTo>
                  <a:lnTo>
                    <a:pt x="1173642" y="0"/>
                  </a:lnTo>
                  <a:cubicBezTo>
                    <a:pt x="1219353" y="0"/>
                    <a:pt x="1256410" y="37056"/>
                    <a:pt x="1256410" y="82768"/>
                  </a:cubicBezTo>
                  <a:lnTo>
                    <a:pt x="1256410" y="582391"/>
                  </a:lnTo>
                  <a:cubicBezTo>
                    <a:pt x="1256410" y="604342"/>
                    <a:pt x="1247689" y="625394"/>
                    <a:pt x="1232167" y="640916"/>
                  </a:cubicBezTo>
                  <a:cubicBezTo>
                    <a:pt x="1216646" y="656438"/>
                    <a:pt x="1195593" y="665158"/>
                    <a:pt x="1173642" y="665158"/>
                  </a:cubicBezTo>
                  <a:lnTo>
                    <a:pt x="82768" y="665158"/>
                  </a:lnTo>
                  <a:cubicBezTo>
                    <a:pt x="60816" y="665158"/>
                    <a:pt x="39764" y="656438"/>
                    <a:pt x="24242" y="640916"/>
                  </a:cubicBezTo>
                  <a:cubicBezTo>
                    <a:pt x="8720" y="625394"/>
                    <a:pt x="0" y="604342"/>
                    <a:pt x="0" y="582391"/>
                  </a:cubicBezTo>
                  <a:lnTo>
                    <a:pt x="0" y="82768"/>
                  </a:lnTo>
                  <a:cubicBezTo>
                    <a:pt x="0" y="60816"/>
                    <a:pt x="8720" y="39764"/>
                    <a:pt x="24242" y="24242"/>
                  </a:cubicBezTo>
                  <a:cubicBezTo>
                    <a:pt x="39764" y="8720"/>
                    <a:pt x="60816" y="0"/>
                    <a:pt x="82768" y="0"/>
                  </a:cubicBezTo>
                  <a:close/>
                </a:path>
              </a:pathLst>
            </a:custGeom>
            <a:solidFill>
              <a:srgbClr val="8FD9D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1256410" cy="7413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2277950"/>
            <a:ext cx="16724448" cy="7195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1"/>
              </a:lnSpc>
            </a:pPr>
            <a:r>
              <a:rPr lang="en-US" sz="4343">
                <a:solidFill>
                  <a:srgbClr val="FFFFFF"/>
                </a:solidFill>
                <a:latin typeface="KG Primary Penmanship"/>
              </a:rPr>
              <a:t> </a:t>
            </a:r>
          </a:p>
          <a:p>
            <a:pPr algn="ctr">
              <a:lnSpc>
                <a:spcPts val="6081"/>
              </a:lnSpc>
            </a:pPr>
          </a:p>
          <a:p>
            <a:pPr marL="937798" indent="-468899" lvl="1">
              <a:lnSpc>
                <a:spcPts val="6081"/>
              </a:lnSpc>
              <a:buFont typeface="Arial"/>
              <a:buChar char="•"/>
            </a:pPr>
            <a:r>
              <a:rPr lang="en-US" sz="4343">
                <a:solidFill>
                  <a:srgbClr val="FFFFFF"/>
                </a:solidFill>
                <a:latin typeface="KG Primary Penmanship"/>
              </a:rPr>
              <a:t>Child and family social workers </a:t>
            </a:r>
          </a:p>
          <a:p>
            <a:pPr marL="937798" indent="-468899" lvl="1">
              <a:lnSpc>
                <a:spcPts val="6081"/>
              </a:lnSpc>
              <a:buFont typeface="Arial"/>
              <a:buChar char="•"/>
            </a:pPr>
            <a:r>
              <a:rPr lang="en-US" sz="4343">
                <a:solidFill>
                  <a:srgbClr val="FFFFFF"/>
                </a:solidFill>
                <a:latin typeface="KG Primary Penmanship"/>
              </a:rPr>
              <a:t>School social workers </a:t>
            </a:r>
          </a:p>
          <a:p>
            <a:pPr marL="937798" indent="-468899" lvl="1">
              <a:lnSpc>
                <a:spcPts val="6081"/>
              </a:lnSpc>
              <a:buFont typeface="Arial"/>
              <a:buChar char="•"/>
            </a:pPr>
            <a:r>
              <a:rPr lang="en-US" sz="4343">
                <a:solidFill>
                  <a:srgbClr val="FFFFFF"/>
                </a:solidFill>
                <a:latin typeface="KG Primary Penmanship"/>
              </a:rPr>
              <a:t>Healthcare social workers </a:t>
            </a:r>
          </a:p>
          <a:p>
            <a:pPr marL="937798" indent="-468899" lvl="1">
              <a:lnSpc>
                <a:spcPts val="6081"/>
              </a:lnSpc>
              <a:buFont typeface="Arial"/>
              <a:buChar char="•"/>
            </a:pPr>
            <a:r>
              <a:rPr lang="en-US" sz="4343">
                <a:solidFill>
                  <a:srgbClr val="FFFFFF"/>
                </a:solidFill>
                <a:latin typeface="KG Primary Penmanship"/>
              </a:rPr>
              <a:t>Mental health and substance abuse social workers </a:t>
            </a:r>
          </a:p>
          <a:p>
            <a:pPr>
              <a:lnSpc>
                <a:spcPts val="6081"/>
              </a:lnSpc>
            </a:pPr>
          </a:p>
          <a:p>
            <a:pPr algn="ctr">
              <a:lnSpc>
                <a:spcPts val="8321"/>
              </a:lnSpc>
            </a:pPr>
            <a:r>
              <a:rPr lang="en-US" sz="5943">
                <a:solidFill>
                  <a:srgbClr val="FFFFFF"/>
                </a:solidFill>
                <a:latin typeface="KG Primary Penmanship"/>
              </a:rPr>
              <a:t>Expected 7% job growth between 2022-32</a:t>
            </a:r>
          </a:p>
          <a:p>
            <a:pPr algn="ctr">
              <a:lnSpc>
                <a:spcPts val="6081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5044379" y="3907239"/>
            <a:ext cx="17966365" cy="1994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9"/>
              </a:lnSpc>
            </a:pPr>
            <a:r>
              <a:rPr lang="en-US" sz="5706">
                <a:solidFill>
                  <a:srgbClr val="FFFFFF"/>
                </a:solidFill>
                <a:latin typeface="KG Primary Penmanship"/>
              </a:rPr>
              <a:t>Average income:</a:t>
            </a:r>
          </a:p>
          <a:p>
            <a:pPr algn="ctr">
              <a:lnSpc>
                <a:spcPts val="7989"/>
              </a:lnSpc>
            </a:pPr>
            <a:r>
              <a:rPr lang="en-US" sz="5706">
                <a:solidFill>
                  <a:srgbClr val="FFFFFF"/>
                </a:solidFill>
                <a:latin typeface="KG Primary Penmanship"/>
              </a:rPr>
              <a:t>$61,420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6428" y="2694186"/>
            <a:ext cx="8215007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FFFF"/>
                </a:solidFill>
                <a:latin typeface="KG Primary Penmanship"/>
              </a:rPr>
              <a:t>From the Bureau of Labor Statistics: 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DAF2QU87n6k</dc:identifier>
  <dcterms:modified xsi:type="dcterms:W3CDTF">2011-08-01T06:04:30Z</dcterms:modified>
  <cp:revision>1</cp:revision>
  <dc:title>University of cincinnati</dc:title>
</cp:coreProperties>
</file>