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oboto"/>
      <p:regular r:id="rId12"/>
      <p:bold r:id="rId13"/>
      <p:italic r:id="rId14"/>
      <p:boldItalic r:id="rId15"/>
    </p:embeddedFont>
    <p:embeddedFont>
      <p:font typeface="Amatic SC"/>
      <p:regular r:id="rId16"/>
      <p:bold r:id="rId17"/>
    </p:embeddedFont>
    <p:embeddedFont>
      <p:font typeface="Source Code Pr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CodePr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SourceCodePro-boldItalic.fntdata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17" Type="http://schemas.openxmlformats.org/officeDocument/2006/relationships/font" Target="fonts/AmaticSC-bold.fntdata"/><Relationship Id="rId16" Type="http://schemas.openxmlformats.org/officeDocument/2006/relationships/font" Target="fonts/AmaticSC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SourceCodePro-bold.fntdata"/><Relationship Id="rId6" Type="http://schemas.openxmlformats.org/officeDocument/2006/relationships/slide" Target="slides/slide1.xml"/><Relationship Id="rId18" Type="http://schemas.openxmlformats.org/officeDocument/2006/relationships/font" Target="fonts/SourceCodePr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c6f59039d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c6f59039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f71475d48f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f71475d48f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f71475d48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f71475d48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f71475d48f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f71475d48f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f71475d48f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f71475d48f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f716f82617_2_1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f716f82617_2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drive.google.com/file/d/1bEidHeGp-JfrYGbROrZYkgSXXmZIDe5q/view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commonapp.org/apply/essay-prompts" TargetMode="External"/><Relationship Id="rId4" Type="http://schemas.openxmlformats.org/officeDocument/2006/relationships/hyperlink" Target="http://drive.google.com/file/d/1A9YaclzvN_EPT-BJApINx_Ikmj4XdVLv/view" TargetMode="External"/><Relationship Id="rId5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KbYVayegdqH69etUcGuFAfUogIjjGE7T/view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drive.google.com/file/d/1gxbBMn4dDCyOq9HUZCv-Sf0gv2p7aA9n/view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drive.google.com/file/d/1cupeMlXkD7E2HXZzpgYW7WrrAiUkvGwR/view" TargetMode="External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commonapp.org/explore/university-southern-maine" TargetMode="External"/><Relationship Id="rId4" Type="http://schemas.openxmlformats.org/officeDocument/2006/relationships/hyperlink" Target="https://www.onetonline.org/link/summary/21-1015.00" TargetMode="External"/><Relationship Id="rId5" Type="http://schemas.openxmlformats.org/officeDocument/2006/relationships/hyperlink" Target="https://catalog.usm.maine.edu/preview_program.php?catoid=4&amp;poid=577" TargetMode="External"/><Relationship Id="rId6" Type="http://schemas.openxmlformats.org/officeDocument/2006/relationships/hyperlink" Target="https://online.usm.maine.edu/" TargetMode="External"/><Relationship Id="rId7" Type="http://schemas.openxmlformats.org/officeDocument/2006/relationships/hyperlink" Target="http://drive.google.com/file/d/1wxnemdfmBWd2PQ0Ii_oN_SZokhTyTaiW/view" TargetMode="External"/><Relationship Id="rId8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University of Southern Maine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By: Keely Alisha Tibbetts</a:t>
            </a:r>
            <a:endParaRPr/>
          </a:p>
        </p:txBody>
      </p:sp>
      <p:pic>
        <p:nvPicPr>
          <p:cNvPr id="58" name="Google Shape;58;p13" title="Opining slide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421560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Applying to the University of Southern Maine</a:t>
            </a:r>
            <a:endParaRPr/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the timeline for submitting an application?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there a fee for submitting an application?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an essay required? If so do they give you a topic?</a:t>
            </a:r>
            <a:endParaRPr sz="1800"/>
          </a:p>
        </p:txBody>
      </p:sp>
      <p:sp>
        <p:nvSpPr>
          <p:cNvPr id="65" name="Google Shape;65;p14"/>
          <p:cNvSpPr txBox="1"/>
          <p:nvPr>
            <p:ph idx="2" type="body"/>
          </p:nvPr>
        </p:nvSpPr>
        <p:spPr>
          <a:xfrm>
            <a:off x="4680725" y="1093850"/>
            <a:ext cx="4311600" cy="391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.</a:t>
            </a:r>
            <a:r>
              <a:rPr lang="en" sz="1700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timeline for submitting an application is to register in the semester for which students have been accepted.</a:t>
            </a:r>
            <a:endParaRPr sz="1700">
              <a:solidFill>
                <a:srgbClr val="3333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500"/>
              <a:t>.</a:t>
            </a:r>
            <a:r>
              <a:rPr lang="en" sz="170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According to the website, all applicants apply for free. </a:t>
            </a:r>
            <a:endParaRPr sz="1700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500"/>
              <a:t>.</a:t>
            </a:r>
            <a:r>
              <a:rPr lang="en" sz="17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700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is an essay question that goes with application. Link to essay prompts: </a:t>
            </a:r>
            <a:endParaRPr sz="1700">
              <a:solidFill>
                <a:srgbClr val="3333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First-year essay prompts (commonapp.org)</a:t>
            </a:r>
            <a:endParaRPr sz="1700">
              <a:solidFill>
                <a:srgbClr val="3333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6" name="Google Shape;66;p14" title="Slide 2.mp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25" y="4568875"/>
            <a:ext cx="269825" cy="26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256525" y="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Location, </a:t>
            </a:r>
            <a:r>
              <a:rPr lang="en"/>
              <a:t>Tuition</a:t>
            </a:r>
            <a:r>
              <a:rPr lang="en"/>
              <a:t>, and Future Jobs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744625"/>
            <a:ext cx="8748000" cy="143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Where is the university location and how much is tuition?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2500"/>
              <a:t>.</a:t>
            </a:r>
            <a:r>
              <a:rPr lang="en" sz="170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USM is located in Portland, Maine and in-state student tuition is $7,588. Where as the out of state tuition is </a:t>
            </a:r>
            <a:r>
              <a:rPr lang="en" sz="17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$19,964 (2019). </a:t>
            </a:r>
            <a:endParaRPr sz="1700">
              <a:solidFill>
                <a:srgbClr val="3333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256525" y="2082225"/>
            <a:ext cx="8887500" cy="293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What is the job market for this job with this degree? </a:t>
            </a:r>
            <a:r>
              <a:rPr lang="en" sz="1700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this degree the job market has a good variety of jobs ranging from:</a:t>
            </a:r>
            <a:endParaRPr sz="1700">
              <a:solidFill>
                <a:srgbClr val="3333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700"/>
              <a:buFont typeface="Times New Roman"/>
              <a:buChar char="-"/>
            </a:pPr>
            <a:r>
              <a:rPr lang="en" sz="1700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Vocational Rehabilitation Counselors with a salary of 30k to mid 40k with a state employee benefit package. </a:t>
            </a:r>
            <a:endParaRPr sz="1700">
              <a:solidFill>
                <a:srgbClr val="3333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700"/>
              <a:buFont typeface="Times New Roman"/>
              <a:buChar char="-"/>
            </a:pPr>
            <a:r>
              <a:rPr lang="en" sz="1700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Corrections Rehabilitation workers with a salary of mid to 30k-40k with a county employee benefit package.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4" name="Google Shape;74;p15" title="Slide 3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1375" y="4466725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 scores and Credits</a:t>
            </a:r>
            <a:endParaRPr/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11700" y="941425"/>
            <a:ext cx="3999900" cy="391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</a:t>
            </a: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the minimum score for the GRE or MAT?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the program accredited? Is it CACRPE, CORE, APA, or CSWE?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many credits are required?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" name="Google Shape;81;p16"/>
          <p:cNvSpPr txBox="1"/>
          <p:nvPr>
            <p:ph idx="2" type="body"/>
          </p:nvPr>
        </p:nvSpPr>
        <p:spPr>
          <a:xfrm>
            <a:off x="4504500" y="1161000"/>
            <a:ext cx="3999900" cy="369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.</a:t>
            </a:r>
            <a:r>
              <a:rPr lang="en" sz="170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minimum score for the GRE is 286 or above and for the MAT the minimum score is 398 or above.</a:t>
            </a:r>
            <a:endParaRPr sz="1700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500"/>
              <a:t>.</a:t>
            </a:r>
            <a:r>
              <a:rPr lang="en" sz="170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program is CACRPE at USM.</a:t>
            </a:r>
            <a:endParaRPr sz="1700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500"/>
              <a:t>.</a:t>
            </a:r>
            <a:r>
              <a:rPr lang="en" sz="170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the Counseling Rehabilitation Concentration, 54 is the number of credits required.</a:t>
            </a:r>
            <a:endParaRPr sz="1700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2" name="Google Shape;82;p16" title="Slide 4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4679850"/>
            <a:ext cx="334800" cy="33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				Other Information</a:t>
            </a:r>
            <a:endParaRPr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there a distance component or are all classes on campus?</a:t>
            </a:r>
            <a:endParaRPr sz="25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 a faculty member in the department and what is their research focus?</a:t>
            </a:r>
            <a:endParaRPr sz="2500"/>
          </a:p>
        </p:txBody>
      </p:sp>
      <p:sp>
        <p:nvSpPr>
          <p:cNvPr id="89" name="Google Shape;89;p17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.</a:t>
            </a:r>
            <a:r>
              <a:rPr lang="en" sz="1700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USM has a vigorous collection of on-campus and online </a:t>
            </a:r>
            <a:r>
              <a:rPr lang="en" sz="1700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courses. </a:t>
            </a:r>
            <a:endParaRPr sz="1700">
              <a:solidFill>
                <a:srgbClr val="3333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solidFill>
                <a:srgbClr val="3333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rgbClr val="333333"/>
                </a:solidFill>
              </a:rPr>
              <a:t>.</a:t>
            </a:r>
            <a:r>
              <a:rPr lang="en" sz="17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Charles Bernacchio EdD, CRC works in the department of counseling education. His research focus is Rehabilitation Counseling. </a:t>
            </a:r>
            <a:endParaRPr sz="17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500"/>
          </a:p>
        </p:txBody>
      </p:sp>
      <p:pic>
        <p:nvPicPr>
          <p:cNvPr id="90" name="Google Shape;90;p17" title="Slide 5 (2)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4721275"/>
            <a:ext cx="269825" cy="26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121500" y="189050"/>
            <a:ext cx="4617000" cy="90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5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18"/>
          <p:cNvSpPr txBox="1"/>
          <p:nvPr>
            <p:ph idx="2" type="body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53565A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Works Cited</a:t>
            </a:r>
            <a:endParaRPr sz="1500">
              <a:solidFill>
                <a:srgbClr val="53565A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9400" lvl="0" marL="2921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53565A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NA. "University of Southern Maine."</a:t>
            </a:r>
            <a:r>
              <a:rPr i="1" lang="en" sz="1500">
                <a:solidFill>
                  <a:srgbClr val="53565A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i="1" lang="en" sz="1500">
                <a:solidFill>
                  <a:srgbClr val="0066CC"/>
                </a:solidFill>
                <a:highlight>
                  <a:srgbClr val="FFFFFF"/>
                </a:highlight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https://www.commonapp.org/explore/university-southern-maine</a:t>
            </a:r>
            <a:r>
              <a:rPr i="1" lang="en" sz="1500">
                <a:solidFill>
                  <a:srgbClr val="53565A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lang="en" sz="1500">
                <a:solidFill>
                  <a:srgbClr val="53565A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2021. Web. 11/4/2021.</a:t>
            </a:r>
            <a:endParaRPr sz="1500">
              <a:solidFill>
                <a:srgbClr val="53565A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9400" lvl="0" marL="2921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53565A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"Summary Report for:</a:t>
            </a:r>
            <a:endParaRPr sz="1500">
              <a:solidFill>
                <a:srgbClr val="53565A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9400" lvl="0" marL="2921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53565A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21-1015.00 - Rehabilitation Counselors."</a:t>
            </a:r>
            <a:r>
              <a:rPr i="1" lang="en" sz="1500">
                <a:solidFill>
                  <a:srgbClr val="53565A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i="1" lang="en" sz="1500">
                <a:solidFill>
                  <a:srgbClr val="0066CC"/>
                </a:solidFill>
                <a:highlight>
                  <a:srgbClr val="FFFFFF"/>
                </a:highlight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https://www.onetonline.org/link/summary/21-1015.00</a:t>
            </a:r>
            <a:r>
              <a:rPr i="1" lang="en" sz="1500">
                <a:solidFill>
                  <a:srgbClr val="53565A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lang="en" sz="1500">
                <a:solidFill>
                  <a:srgbClr val="53565A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2021. Web. 11-5-2021.</a:t>
            </a:r>
            <a:endParaRPr sz="1500">
              <a:solidFill>
                <a:srgbClr val="53565A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9400" lvl="0" marL="2921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53565A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University of </a:t>
            </a:r>
            <a:r>
              <a:rPr lang="en" sz="1500">
                <a:solidFill>
                  <a:srgbClr val="53565A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Southern</a:t>
            </a:r>
            <a:r>
              <a:rPr lang="en" sz="1500">
                <a:solidFill>
                  <a:srgbClr val="53565A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Maine. "Counseling, Rehabilitation Concentration in, M.S."</a:t>
            </a:r>
            <a:r>
              <a:rPr i="1" lang="en" sz="1500">
                <a:solidFill>
                  <a:srgbClr val="53565A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i="1" lang="en" sz="1500">
                <a:solidFill>
                  <a:srgbClr val="0066CC"/>
                </a:solidFill>
                <a:highlight>
                  <a:srgbClr val="FFFFFF"/>
                </a:highlight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https://catalog.usm.maine.edu/preview_program.php?catoid=4&amp;poid=577</a:t>
            </a:r>
            <a:r>
              <a:rPr i="1" lang="en" sz="1500">
                <a:solidFill>
                  <a:srgbClr val="53565A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lang="en" sz="1500">
                <a:solidFill>
                  <a:srgbClr val="53565A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2021. Web. 10/10/2021.</a:t>
            </a:r>
            <a:endParaRPr sz="1500">
              <a:solidFill>
                <a:srgbClr val="53565A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9400" lvl="0" marL="2921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53565A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University Of </a:t>
            </a:r>
            <a:r>
              <a:rPr lang="en" sz="1500">
                <a:solidFill>
                  <a:srgbClr val="53565A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Southern</a:t>
            </a:r>
            <a:r>
              <a:rPr lang="en" sz="1500">
                <a:solidFill>
                  <a:srgbClr val="53565A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Maine. "University Of Southern Maine."</a:t>
            </a:r>
            <a:r>
              <a:rPr i="1" lang="en" sz="1500">
                <a:solidFill>
                  <a:srgbClr val="53565A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i="1" lang="en" sz="1500">
                <a:solidFill>
                  <a:srgbClr val="0066CC"/>
                </a:solidFill>
                <a:highlight>
                  <a:srgbClr val="FFFFFF"/>
                </a:highlight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https://online.usm.maine.edu/</a:t>
            </a:r>
            <a:r>
              <a:rPr i="1" lang="en" sz="1500">
                <a:solidFill>
                  <a:srgbClr val="53565A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lang="en" sz="1500">
                <a:solidFill>
                  <a:srgbClr val="53565A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2021. Web. 10/10/2021.</a:t>
            </a:r>
            <a:endParaRPr sz="1500">
              <a:solidFill>
                <a:srgbClr val="53565A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9400" lvl="0" marL="292100" rtl="0" algn="l">
              <a:lnSpc>
                <a:spcPct val="20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53565A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3200400" rtl="0" algn="l">
              <a:lnSpc>
                <a:spcPct val="20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53565A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9400" lvl="0" marL="292100" rtl="0" algn="l">
              <a:lnSpc>
                <a:spcPct val="20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53565A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53565A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7" name="Google Shape;97;p18" title="Final Slide.mp3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92750" y="4494325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