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931eba0bb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931eba0bb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931eba0bb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931eba0bb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931eba0bb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931eba0bb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931eba0bb4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931eba0bb4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750" y="0"/>
            <a:ext cx="8572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5394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273575"/>
            <a:ext cx="8520600" cy="3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The Johns Hopkins University School of Medicine is a private research university in Baltimore, Maryland. </a:t>
            </a:r>
            <a:endParaRPr>
              <a:solidFill>
                <a:schemeClr val="lt1"/>
              </a:solidFill>
            </a:endParaRPr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For successful admission to Johns Hopkins, students must,</a:t>
            </a:r>
            <a:endParaRPr>
              <a:solidFill>
                <a:schemeClr val="lt1"/>
              </a:solidFill>
            </a:endParaRPr>
          </a:p>
          <a:p>
            <a:pPr indent="-342900" lvl="0" marL="13716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-"/>
            </a:pPr>
            <a:r>
              <a:rPr lang="en">
                <a:solidFill>
                  <a:schemeClr val="lt1"/>
                </a:solidFill>
              </a:rPr>
              <a:t>complete the GRE with a minimum score of 313</a:t>
            </a:r>
            <a:endParaRPr>
              <a:solidFill>
                <a:schemeClr val="lt1"/>
              </a:solidFill>
            </a:endParaRPr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-"/>
            </a:pPr>
            <a:r>
              <a:rPr lang="en">
                <a:solidFill>
                  <a:schemeClr val="lt1"/>
                </a:solidFill>
              </a:rPr>
              <a:t>have a MCAT score of 526 or higher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Along with this, students must have completed at least 120 credits, completing all </a:t>
            </a:r>
            <a:r>
              <a:rPr lang="en">
                <a:solidFill>
                  <a:schemeClr val="lt1"/>
                </a:solidFill>
              </a:rPr>
              <a:t>distribution</a:t>
            </a:r>
            <a:r>
              <a:rPr lang="en">
                <a:solidFill>
                  <a:schemeClr val="lt1"/>
                </a:solidFill>
              </a:rPr>
              <a:t> </a:t>
            </a:r>
            <a:r>
              <a:rPr lang="en">
                <a:solidFill>
                  <a:schemeClr val="lt1"/>
                </a:solidFill>
              </a:rPr>
              <a:t>requirements</a:t>
            </a:r>
            <a:r>
              <a:rPr lang="en">
                <a:solidFill>
                  <a:schemeClr val="lt1"/>
                </a:solidFill>
              </a:rPr>
              <a:t> and writing-</a:t>
            </a:r>
            <a:r>
              <a:rPr lang="en">
                <a:solidFill>
                  <a:schemeClr val="lt1"/>
                </a:solidFill>
              </a:rPr>
              <a:t>intensive</a:t>
            </a:r>
            <a:r>
              <a:rPr lang="en">
                <a:solidFill>
                  <a:schemeClr val="lt1"/>
                </a:solidFill>
              </a:rPr>
              <a:t> credits, as well as </a:t>
            </a:r>
            <a:r>
              <a:rPr lang="en">
                <a:solidFill>
                  <a:schemeClr val="lt1"/>
                </a:solidFill>
              </a:rPr>
              <a:t>earning</a:t>
            </a:r>
            <a:r>
              <a:rPr lang="en">
                <a:solidFill>
                  <a:schemeClr val="lt1"/>
                </a:solidFill>
              </a:rPr>
              <a:t> grades of C- or </a:t>
            </a:r>
            <a:r>
              <a:rPr lang="en">
                <a:solidFill>
                  <a:schemeClr val="lt1"/>
                </a:solidFill>
              </a:rPr>
              <a:t>better</a:t>
            </a:r>
            <a:r>
              <a:rPr lang="en">
                <a:solidFill>
                  <a:schemeClr val="lt1"/>
                </a:solidFill>
              </a:rPr>
              <a:t> in all major/minor courses.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b="15335" l="0" r="0" t="50001"/>
          <a:stretch/>
        </p:blipFill>
        <p:spPr>
          <a:xfrm>
            <a:off x="626050" y="3360625"/>
            <a:ext cx="7734149" cy="178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5394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Application Process…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Submission of AMCAS Application - October 15th, 2022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Letters of Recommendation must be </a:t>
            </a:r>
            <a:r>
              <a:rPr lang="en">
                <a:solidFill>
                  <a:schemeClr val="lt1"/>
                </a:solidFill>
              </a:rPr>
              <a:t>received</a:t>
            </a:r>
            <a:r>
              <a:rPr lang="en">
                <a:solidFill>
                  <a:schemeClr val="lt1"/>
                </a:solidFill>
              </a:rPr>
              <a:t> by November 1st, 2022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Virtual</a:t>
            </a:r>
            <a:r>
              <a:rPr lang="en">
                <a:solidFill>
                  <a:schemeClr val="lt1"/>
                </a:solidFill>
              </a:rPr>
              <a:t> Interview Dates - From September 21st to January 12th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Decision </a:t>
            </a:r>
            <a:r>
              <a:rPr lang="en">
                <a:solidFill>
                  <a:schemeClr val="lt1"/>
                </a:solidFill>
              </a:rPr>
              <a:t>Letters</a:t>
            </a:r>
            <a:r>
              <a:rPr lang="en">
                <a:solidFill>
                  <a:schemeClr val="lt1"/>
                </a:solidFill>
              </a:rPr>
              <a:t> Mailed by Mid-February 2023 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en">
                <a:solidFill>
                  <a:schemeClr val="lt1"/>
                </a:solidFill>
              </a:rPr>
              <a:t>Prerequisites must be completed by August 1st, 2023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			Application fee - $85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-"/>
            </a:pPr>
            <a:r>
              <a:rPr lang="en">
                <a:solidFill>
                  <a:schemeClr val="lt1"/>
                </a:solidFill>
              </a:rPr>
              <a:t>There is an optional essay; applicants may use this opportunity to address information not already noted in the application that will enable the Committee to know more about them. 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5394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Faculty Member - James Harris, MD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4986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Dr. Harris is a professor in the Division of </a:t>
            </a:r>
            <a:r>
              <a:rPr lang="en">
                <a:solidFill>
                  <a:schemeClr val="lt1"/>
                </a:solidFill>
              </a:rPr>
              <a:t>Child</a:t>
            </a:r>
            <a:r>
              <a:rPr lang="en">
                <a:solidFill>
                  <a:schemeClr val="lt1"/>
                </a:solidFill>
              </a:rPr>
              <a:t> and Adolescent Psychiatry and the director of the Developmental Neuropsychiatry Clinic </a:t>
            </a:r>
            <a:r>
              <a:rPr lang="en">
                <a:solidFill>
                  <a:schemeClr val="lt1"/>
                </a:solidFill>
              </a:rPr>
              <a:t>at Johns Hopkins University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Harris’ research focuses on behavioral phenotypes in neurogenetic disorders and psychopharmacology in neurodevelopmental disorders.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lt1"/>
                </a:solidFill>
              </a:rPr>
              <a:t>Author of the textbook “Development </a:t>
            </a:r>
            <a:r>
              <a:rPr lang="en">
                <a:solidFill>
                  <a:schemeClr val="lt1"/>
                </a:solidFill>
              </a:rPr>
              <a:t>Neuropsychiatry”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50400" y="1170125"/>
            <a:ext cx="3541200" cy="354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B5394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441075" y="210900"/>
            <a:ext cx="8520600" cy="427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Johns Hopkins offers dozens of online courses and programs for those who are unable to commute or reside on campus; some for credit, and others for free, through their partnership with Coursera.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406800" y="1609325"/>
            <a:ext cx="4547400" cy="26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lt1"/>
                </a:solidFill>
              </a:rPr>
              <a:t>		Full-Time Tuition - $58,000</a:t>
            </a:r>
            <a:endParaRPr sz="1800">
              <a:solidFill>
                <a:schemeClr val="lt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-"/>
            </a:pPr>
            <a:r>
              <a:rPr lang="en" sz="1800">
                <a:solidFill>
                  <a:schemeClr val="lt1"/>
                </a:solidFill>
              </a:rPr>
              <a:t>Accredited by the Middle States Commission on Higher Education (MSCHE)</a:t>
            </a:r>
            <a:endParaRPr sz="18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lt1"/>
                </a:solidFill>
              </a:rPr>
              <a:t>Graduates have gone on to pursue careers such as, internal medicine, pediatrics, pathology, and neurology </a:t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 rotWithShape="1">
          <a:blip r:embed="rId3">
            <a:alphaModFix/>
          </a:blip>
          <a:srcRect b="0" l="0" r="5069" t="4988"/>
          <a:stretch/>
        </p:blipFill>
        <p:spPr>
          <a:xfrm>
            <a:off x="5064773" y="1508175"/>
            <a:ext cx="3896902" cy="306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