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Lst>
  <p:sldIdLst>
    <p:sldId id="258" r:id="rId5"/>
    <p:sldId id="259" r:id="rId6"/>
    <p:sldId id="260" r:id="rId7"/>
    <p:sldId id="261" r:id="rId8"/>
    <p:sldId id="262" r:id="rId9"/>
    <p:sldId id="263" r:id="rId10"/>
    <p:sldId id="264"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19" autoAdjust="0"/>
  </p:normalViewPr>
  <p:slideViewPr>
    <p:cSldViewPr snapToGrid="0">
      <p:cViewPr>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F627ED-A304-4697-8C44-18E45D3D2B1A}"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en-US"/>
        </a:p>
      </dgm:t>
    </dgm:pt>
    <dgm:pt modelId="{D6614DDC-66DE-4E26-A0E6-8B5D4F611437}" type="pres">
      <dgm:prSet presAssocID="{08F627ED-A304-4697-8C44-18E45D3D2B1A}" presName="Name0" presStyleCnt="0">
        <dgm:presLayoutVars>
          <dgm:chMax/>
          <dgm:chPref/>
          <dgm:animLvl val="lvl"/>
        </dgm:presLayoutVars>
      </dgm:prSet>
      <dgm:spPr/>
    </dgm:pt>
  </dgm:ptLst>
  <dgm:cxnLst>
    <dgm:cxn modelId="{DC951A47-D712-4DDF-BC45-034C400F587A}" type="presOf" srcId="{08F627ED-A304-4697-8C44-18E45D3D2B1A}" destId="{D6614DDC-66DE-4E26-A0E6-8B5D4F611437}" srcOrd="0"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EA0C0817-A112-4847-8014-A94B7D2A4EA3}" type="datetime1">
              <a:rPr lang="en-US" smtClean="0"/>
              <a:t>11/24/2021</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34B7E4EF-A1BD-40F4-AB7B-04F084DD991D}" type="slidenum">
              <a:rPr lang="en-US" smtClean="0"/>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18543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11/24/2021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87054054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11/24/2021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4023750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11/24/2021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4239212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11/24/2021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21452076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6FA2B21-3FCD-4721-B95C-427943F61125}" type="datetime1">
              <a:rPr lang="en-US" smtClean="0"/>
              <a:t>11/24/2021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899890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6FA2B21-3FCD-4721-B95C-427943F61125}" type="datetime1">
              <a:rPr lang="en-US" smtClean="0"/>
              <a:t>11/24/2021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02687112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11/24/2021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69181101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11/24/2021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37191117"/>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963163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11/24/2021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17309046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11/24/2021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2141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FA2B21-3FCD-4721-B95C-427943F61125}" type="datetime1">
              <a:rPr lang="en-US" smtClean="0"/>
              <a:t>11/24/2021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83111798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FA2B21-3FCD-4721-B95C-427943F61125}" type="datetime1">
              <a:rPr lang="en-US" smtClean="0"/>
              <a:t>11/24/2021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73404813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11/24/2021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473583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418638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11/24/2021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7748545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11/24/2021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5230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F6FA2B21-3FCD-4721-B95C-427943F61125}" type="datetime1">
              <a:rPr lang="en-US" smtClean="0"/>
              <a:t>11/24/2021</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97462066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5.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5.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5.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5.pn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796" y="10"/>
            <a:ext cx="12191979" cy="6857990"/>
          </a:xfrm>
          <a:prstGeom prst="rect">
            <a:avLst/>
          </a:prstGeom>
        </p:spPr>
      </p:pic>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2598975" y="642594"/>
            <a:ext cx="7649184" cy="1746504"/>
          </a:xfrm>
        </p:spPr>
        <p:txBody>
          <a:bodyPr>
            <a:normAutofit/>
          </a:bodyPr>
          <a:lstStyle/>
          <a:p>
            <a:r>
              <a:rPr lang="en-US" sz="4400" dirty="0">
                <a:solidFill>
                  <a:schemeClr val="bg1"/>
                </a:solidFill>
                <a:highlight>
                  <a:srgbClr val="FF0000"/>
                </a:highlight>
              </a:rPr>
              <a:t>Community Resource Project</a:t>
            </a:r>
          </a:p>
        </p:txBody>
      </p:sp>
      <p:graphicFrame>
        <p:nvGraphicFramePr>
          <p:cNvPr id="31" name="Content Placeholder 2" descr="timeline">
            <a:extLst>
              <a:ext uri="{FF2B5EF4-FFF2-40B4-BE49-F238E27FC236}">
                <a16:creationId xmlns:a16="http://schemas.microsoft.com/office/drawing/2014/main" id="{613FC9B6-ED9E-4F51-A217-156DA01928CD}"/>
              </a:ext>
            </a:extLst>
          </p:cNvPr>
          <p:cNvGraphicFramePr/>
          <p:nvPr>
            <p:extLst>
              <p:ext uri="{D42A27DB-BD31-4B8C-83A1-F6EECF244321}">
                <p14:modId xmlns:p14="http://schemas.microsoft.com/office/powerpoint/2010/main" val="1837432076"/>
              </p:ext>
            </p:extLst>
          </p:nvPr>
        </p:nvGraphicFramePr>
        <p:xfrm>
          <a:off x="4740752" y="2389098"/>
          <a:ext cx="6718434" cy="3645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95B8EFC-D2EC-4B7F-B4DE-9B0187A8A83E}"/>
              </a:ext>
            </a:extLst>
          </p:cNvPr>
          <p:cNvSpPr txBox="1"/>
          <p:nvPr/>
        </p:nvSpPr>
        <p:spPr>
          <a:xfrm>
            <a:off x="4419600" y="2167116"/>
            <a:ext cx="3352800" cy="1261884"/>
          </a:xfrm>
          <a:prstGeom prst="rect">
            <a:avLst/>
          </a:prstGeom>
          <a:noFill/>
        </p:spPr>
        <p:txBody>
          <a:bodyPr wrap="square" rtlCol="0">
            <a:spAutoFit/>
          </a:bodyPr>
          <a:lstStyle/>
          <a:p>
            <a:pPr algn="ctr"/>
            <a:r>
              <a:rPr lang="en-US" sz="2800" dirty="0">
                <a:solidFill>
                  <a:schemeClr val="bg1"/>
                </a:solidFill>
                <a:highlight>
                  <a:srgbClr val="FF0000"/>
                </a:highlight>
              </a:rPr>
              <a:t>School Counselor</a:t>
            </a:r>
          </a:p>
          <a:p>
            <a:endParaRPr lang="en-US" sz="2800" dirty="0">
              <a:solidFill>
                <a:schemeClr val="bg1"/>
              </a:solidFill>
              <a:highlight>
                <a:srgbClr val="FF0000"/>
              </a:highlight>
            </a:endParaRPr>
          </a:p>
          <a:p>
            <a:pPr algn="ctr"/>
            <a:r>
              <a:rPr lang="en-US" sz="2000" dirty="0">
                <a:solidFill>
                  <a:schemeClr val="bg1"/>
                </a:solidFill>
                <a:highlight>
                  <a:srgbClr val="FF0000"/>
                </a:highlight>
              </a:rPr>
              <a:t>By: Brianna Moon</a:t>
            </a:r>
          </a:p>
        </p:txBody>
      </p:sp>
    </p:spTree>
    <p:extLst>
      <p:ext uri="{BB962C8B-B14F-4D97-AF65-F5344CB8AC3E}">
        <p14:creationId xmlns:p14="http://schemas.microsoft.com/office/powerpoint/2010/main" val="1216010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05295-8E9D-41F8-BA39-14597865BE57}"/>
              </a:ext>
            </a:extLst>
          </p:cNvPr>
          <p:cNvSpPr>
            <a:spLocks noGrp="1"/>
          </p:cNvSpPr>
          <p:nvPr>
            <p:ph type="title"/>
          </p:nvPr>
        </p:nvSpPr>
        <p:spPr/>
        <p:txBody>
          <a:bodyPr/>
          <a:lstStyle/>
          <a:p>
            <a:r>
              <a:rPr lang="en-US" dirty="0"/>
              <a:t>Agencies involved</a:t>
            </a:r>
          </a:p>
        </p:txBody>
      </p:sp>
      <p:sp>
        <p:nvSpPr>
          <p:cNvPr id="3" name="TextBox 2">
            <a:extLst>
              <a:ext uri="{FF2B5EF4-FFF2-40B4-BE49-F238E27FC236}">
                <a16:creationId xmlns:a16="http://schemas.microsoft.com/office/drawing/2014/main" id="{7BB164AA-54B9-4A77-9DC8-292D9BC1EE8F}"/>
              </a:ext>
            </a:extLst>
          </p:cNvPr>
          <p:cNvSpPr txBox="1"/>
          <p:nvPr/>
        </p:nvSpPr>
        <p:spPr>
          <a:xfrm>
            <a:off x="685801" y="1995055"/>
            <a:ext cx="10396882" cy="2308324"/>
          </a:xfrm>
          <a:prstGeom prst="rect">
            <a:avLst/>
          </a:prstGeom>
          <a:noFill/>
        </p:spPr>
        <p:txBody>
          <a:bodyPr wrap="square" rtlCol="0">
            <a:spAutoFit/>
          </a:bodyPr>
          <a:lstStyle/>
          <a:p>
            <a:r>
              <a:rPr lang="en-US" dirty="0"/>
              <a:t>1.)  Department of Health and Human Services- 109 Capitol St, Augusta, ME 04330 (207-287-3707)</a:t>
            </a:r>
          </a:p>
          <a:p>
            <a:r>
              <a:rPr lang="en-US" dirty="0"/>
              <a:t>2.) Maine Department of Education- 23 State House Station, Augusta, ME 04333-0023 (207-624-6600)</a:t>
            </a:r>
          </a:p>
          <a:p>
            <a:r>
              <a:rPr lang="en-US" dirty="0"/>
              <a:t>3.)  </a:t>
            </a:r>
            <a:r>
              <a:rPr lang="en-US" dirty="0" err="1"/>
              <a:t>Spurwink</a:t>
            </a:r>
            <a:r>
              <a:rPr lang="en-US" dirty="0"/>
              <a:t>- 901 Washington Ave, Suite 100, Portland, ME 04103 (888-889-3903)</a:t>
            </a:r>
          </a:p>
          <a:p>
            <a:r>
              <a:rPr lang="en-US" dirty="0"/>
              <a:t>4.)  Community Health and Counseling- 42 Cedar St, Bangor, ME (1-800-924-0366)</a:t>
            </a:r>
          </a:p>
          <a:p>
            <a:endParaRPr lang="en-US" dirty="0"/>
          </a:p>
          <a:p>
            <a:endParaRPr lang="en-US" dirty="0"/>
          </a:p>
          <a:p>
            <a:r>
              <a:rPr lang="en-US" dirty="0"/>
              <a:t>School counselors are typically employed through schools and the government, but these sources are some of those that involve social work of the same sort.</a:t>
            </a:r>
          </a:p>
        </p:txBody>
      </p:sp>
      <p:pic>
        <p:nvPicPr>
          <p:cNvPr id="5" name="Recorded Sound">
            <a:hlinkClick r:id="" action="ppaction://media"/>
            <a:extLst>
              <a:ext uri="{FF2B5EF4-FFF2-40B4-BE49-F238E27FC236}">
                <a16:creationId xmlns:a16="http://schemas.microsoft.com/office/drawing/2014/main" id="{1DD6CD7F-4076-4F52-AF1F-C8A4EFBBB25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313164" y="1018100"/>
            <a:ext cx="487363" cy="487363"/>
          </a:xfrm>
          <a:prstGeom prst="rect">
            <a:avLst/>
          </a:prstGeom>
        </p:spPr>
      </p:pic>
    </p:spTree>
    <p:extLst>
      <p:ext uri="{BB962C8B-B14F-4D97-AF65-F5344CB8AC3E}">
        <p14:creationId xmlns:p14="http://schemas.microsoft.com/office/powerpoint/2010/main" val="2129803498"/>
      </p:ext>
    </p:extLst>
  </p:cSld>
  <p:clrMapOvr>
    <a:masterClrMapping/>
  </p:clrMapOvr>
  <mc:AlternateContent xmlns:mc="http://schemas.openxmlformats.org/markup-compatibility/2006" xmlns:p14="http://schemas.microsoft.com/office/powerpoint/2010/main">
    <mc:Choice Requires="p14">
      <p:transition spd="med" p14:dur="700" advTm="7184">
        <p:fade/>
      </p:transition>
    </mc:Choice>
    <mc:Fallback xmlns="">
      <p:transition spd="med" advTm="71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06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C2892-2FE4-4EBA-A045-2F147E4CF3A0}"/>
              </a:ext>
            </a:extLst>
          </p:cNvPr>
          <p:cNvSpPr>
            <a:spLocks noGrp="1"/>
          </p:cNvSpPr>
          <p:nvPr>
            <p:ph type="title"/>
          </p:nvPr>
        </p:nvSpPr>
        <p:spPr>
          <a:xfrm>
            <a:off x="693642" y="266330"/>
            <a:ext cx="4126860" cy="782598"/>
          </a:xfrm>
        </p:spPr>
        <p:txBody>
          <a:bodyPr/>
          <a:lstStyle/>
          <a:p>
            <a:r>
              <a:rPr lang="en-US" dirty="0"/>
              <a:t>Interviewing Marie</a:t>
            </a:r>
          </a:p>
        </p:txBody>
      </p:sp>
      <p:sp>
        <p:nvSpPr>
          <p:cNvPr id="4" name="Text Placeholder 3">
            <a:extLst>
              <a:ext uri="{FF2B5EF4-FFF2-40B4-BE49-F238E27FC236}">
                <a16:creationId xmlns:a16="http://schemas.microsoft.com/office/drawing/2014/main" id="{FFCA6D62-A6DA-4D2B-85A4-D80F35416DDF}"/>
              </a:ext>
            </a:extLst>
          </p:cNvPr>
          <p:cNvSpPr>
            <a:spLocks noGrp="1"/>
          </p:cNvSpPr>
          <p:nvPr>
            <p:ph type="body" sz="half" idx="2"/>
          </p:nvPr>
        </p:nvSpPr>
        <p:spPr>
          <a:xfrm>
            <a:off x="693641" y="1271841"/>
            <a:ext cx="4126861" cy="4102744"/>
          </a:xfrm>
        </p:spPr>
        <p:txBody>
          <a:bodyPr/>
          <a:lstStyle/>
          <a:p>
            <a:pPr algn="l"/>
            <a:r>
              <a:rPr lang="en-US" dirty="0"/>
              <a:t>-school counselor in Lee, ME for elementary and junior high.</a:t>
            </a:r>
          </a:p>
          <a:p>
            <a:pPr algn="l"/>
            <a:r>
              <a:rPr lang="en-US" dirty="0"/>
              <a:t>-Also taught at region 3.</a:t>
            </a:r>
          </a:p>
          <a:p>
            <a:pPr algn="l"/>
            <a:r>
              <a:rPr lang="en-US" dirty="0"/>
              <a:t>-When she started, the program was for a masters, but she believes has now changed to a doctorate program.</a:t>
            </a:r>
          </a:p>
          <a:p>
            <a:pPr algn="l"/>
            <a:r>
              <a:rPr lang="en-US" dirty="0"/>
              <a:t>-Many responsibilities along with that of counseling.</a:t>
            </a:r>
          </a:p>
          <a:p>
            <a:pPr algn="l"/>
            <a:r>
              <a:rPr lang="en-US" dirty="0"/>
              <a:t>-Busy but rewarding.</a:t>
            </a:r>
          </a:p>
        </p:txBody>
      </p:sp>
      <p:pic>
        <p:nvPicPr>
          <p:cNvPr id="10" name="Content Placeholder 9" descr="A person and a child sitting on the floor&#10;&#10;Description automatically generated with low confidence">
            <a:extLst>
              <a:ext uri="{FF2B5EF4-FFF2-40B4-BE49-F238E27FC236}">
                <a16:creationId xmlns:a16="http://schemas.microsoft.com/office/drawing/2014/main" id="{2D3C3DBA-F3E3-42E2-8780-517289990172}"/>
              </a:ext>
            </a:extLst>
          </p:cNvPr>
          <p:cNvPicPr>
            <a:picLocks noGrp="1" noChangeAspect="1"/>
          </p:cNvPicPr>
          <p:nvPr>
            <p:ph sz="quarter" idx="13"/>
          </p:nvPr>
        </p:nvPicPr>
        <p:blipFill>
          <a:blip r:embed="rId4"/>
          <a:stretch>
            <a:fillRect/>
          </a:stretch>
        </p:blipFill>
        <p:spPr>
          <a:xfrm>
            <a:off x="5424138" y="1271841"/>
            <a:ext cx="5279136" cy="3517392"/>
          </a:xfrm>
        </p:spPr>
      </p:pic>
      <p:pic>
        <p:nvPicPr>
          <p:cNvPr id="12" name="Recorded Sound">
            <a:hlinkClick r:id="" action="ppaction://media"/>
            <a:extLst>
              <a:ext uri="{FF2B5EF4-FFF2-40B4-BE49-F238E27FC236}">
                <a16:creationId xmlns:a16="http://schemas.microsoft.com/office/drawing/2014/main" id="{E370695C-C41F-413D-971D-D01283BEEA7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936775" y="485713"/>
            <a:ext cx="487363" cy="487363"/>
          </a:xfrm>
          <a:prstGeom prst="rect">
            <a:avLst/>
          </a:prstGeom>
        </p:spPr>
      </p:pic>
    </p:spTree>
    <p:extLst>
      <p:ext uri="{BB962C8B-B14F-4D97-AF65-F5344CB8AC3E}">
        <p14:creationId xmlns:p14="http://schemas.microsoft.com/office/powerpoint/2010/main" val="3974202698"/>
      </p:ext>
    </p:extLst>
  </p:cSld>
  <p:clrMapOvr>
    <a:masterClrMapping/>
  </p:clrMapOvr>
  <p:transition spd="slow" advTm="36929">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654"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FDD2D-8357-44CE-BB65-7221518EA963}"/>
              </a:ext>
            </a:extLst>
          </p:cNvPr>
          <p:cNvSpPr>
            <a:spLocks noGrp="1"/>
          </p:cNvSpPr>
          <p:nvPr>
            <p:ph type="title"/>
          </p:nvPr>
        </p:nvSpPr>
        <p:spPr>
          <a:xfrm>
            <a:off x="693643" y="685800"/>
            <a:ext cx="4126860" cy="1320553"/>
          </a:xfrm>
        </p:spPr>
        <p:txBody>
          <a:bodyPr/>
          <a:lstStyle/>
          <a:p>
            <a:r>
              <a:rPr lang="en-US" dirty="0"/>
              <a:t>The typical day as described</a:t>
            </a:r>
          </a:p>
        </p:txBody>
      </p:sp>
      <p:pic>
        <p:nvPicPr>
          <p:cNvPr id="6" name="Content Placeholder 5" descr="Text&#10;&#10;Description automatically generated">
            <a:extLst>
              <a:ext uri="{FF2B5EF4-FFF2-40B4-BE49-F238E27FC236}">
                <a16:creationId xmlns:a16="http://schemas.microsoft.com/office/drawing/2014/main" id="{3AC5B70A-A6CE-4F36-8EF3-C7A33046BD97}"/>
              </a:ext>
            </a:extLst>
          </p:cNvPr>
          <p:cNvPicPr>
            <a:picLocks noGrp="1" noChangeAspect="1"/>
          </p:cNvPicPr>
          <p:nvPr>
            <p:ph sz="quarter" idx="13"/>
          </p:nvPr>
        </p:nvPicPr>
        <p:blipFill>
          <a:blip r:embed="rId4"/>
          <a:stretch>
            <a:fillRect/>
          </a:stretch>
        </p:blipFill>
        <p:spPr>
          <a:xfrm>
            <a:off x="5707167" y="685800"/>
            <a:ext cx="4713079" cy="4689475"/>
          </a:xfrm>
        </p:spPr>
      </p:pic>
      <p:sp>
        <p:nvSpPr>
          <p:cNvPr id="4" name="Text Placeholder 3">
            <a:extLst>
              <a:ext uri="{FF2B5EF4-FFF2-40B4-BE49-F238E27FC236}">
                <a16:creationId xmlns:a16="http://schemas.microsoft.com/office/drawing/2014/main" id="{407CC418-77EA-44C3-92E5-80491E9F1F4A}"/>
              </a:ext>
            </a:extLst>
          </p:cNvPr>
          <p:cNvSpPr>
            <a:spLocks noGrp="1"/>
          </p:cNvSpPr>
          <p:nvPr>
            <p:ph type="body" sz="half" idx="2"/>
          </p:nvPr>
        </p:nvSpPr>
        <p:spPr>
          <a:xfrm>
            <a:off x="782419" y="2345067"/>
            <a:ext cx="4126861" cy="2665533"/>
          </a:xfrm>
        </p:spPr>
        <p:txBody>
          <a:bodyPr/>
          <a:lstStyle/>
          <a:p>
            <a:pPr algn="l"/>
            <a:r>
              <a:rPr lang="en-US" dirty="0"/>
              <a:t>-working part time in lee, she split her time between the two schools doing classroom guidance, group counseling, and one-on-one counseling.</a:t>
            </a:r>
          </a:p>
          <a:p>
            <a:pPr algn="l"/>
            <a:r>
              <a:rPr lang="en-US" dirty="0"/>
              <a:t>-civil rights, sex-ed, puberty lessons, and lunch and recess duties.</a:t>
            </a:r>
          </a:p>
        </p:txBody>
      </p:sp>
      <p:pic>
        <p:nvPicPr>
          <p:cNvPr id="7" name="Recorded Sound">
            <a:hlinkClick r:id="" action="ppaction://media"/>
            <a:extLst>
              <a:ext uri="{FF2B5EF4-FFF2-40B4-BE49-F238E27FC236}">
                <a16:creationId xmlns:a16="http://schemas.microsoft.com/office/drawing/2014/main" id="{1A13E03D-A069-4648-B3F6-E71425E3F48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776471" y="938475"/>
            <a:ext cx="487363" cy="487363"/>
          </a:xfrm>
          <a:prstGeom prst="rect">
            <a:avLst/>
          </a:prstGeom>
        </p:spPr>
      </p:pic>
    </p:spTree>
    <p:extLst>
      <p:ext uri="{BB962C8B-B14F-4D97-AF65-F5344CB8AC3E}">
        <p14:creationId xmlns:p14="http://schemas.microsoft.com/office/powerpoint/2010/main" val="293082325"/>
      </p:ext>
    </p:extLst>
  </p:cSld>
  <p:clrMapOvr>
    <a:masterClrMapping/>
  </p:clrMapOvr>
  <p:transition spd="slow" advTm="20931">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93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2349C-E432-4D6E-9126-3A52B76E9275}"/>
              </a:ext>
            </a:extLst>
          </p:cNvPr>
          <p:cNvSpPr>
            <a:spLocks noGrp="1"/>
          </p:cNvSpPr>
          <p:nvPr>
            <p:ph type="title"/>
          </p:nvPr>
        </p:nvSpPr>
        <p:spPr/>
        <p:txBody>
          <a:bodyPr/>
          <a:lstStyle/>
          <a:p>
            <a:r>
              <a:rPr lang="en-US" dirty="0"/>
              <a:t>Her starting salary AT THE TIME</a:t>
            </a:r>
          </a:p>
        </p:txBody>
      </p:sp>
      <p:sp>
        <p:nvSpPr>
          <p:cNvPr id="3" name="TextBox 2">
            <a:extLst>
              <a:ext uri="{FF2B5EF4-FFF2-40B4-BE49-F238E27FC236}">
                <a16:creationId xmlns:a16="http://schemas.microsoft.com/office/drawing/2014/main" id="{ED147CA8-50E9-410C-8B40-59FFC971A42B}"/>
              </a:ext>
            </a:extLst>
          </p:cNvPr>
          <p:cNvSpPr txBox="1"/>
          <p:nvPr/>
        </p:nvSpPr>
        <p:spPr>
          <a:xfrm>
            <a:off x="843379" y="1908699"/>
            <a:ext cx="10396882" cy="1200329"/>
          </a:xfrm>
          <a:prstGeom prst="rect">
            <a:avLst/>
          </a:prstGeom>
          <a:noFill/>
        </p:spPr>
        <p:txBody>
          <a:bodyPr wrap="square" rtlCol="0">
            <a:spAutoFit/>
          </a:bodyPr>
          <a:lstStyle/>
          <a:p>
            <a:pPr marL="285750" indent="-285750">
              <a:buFontTx/>
              <a:buChar char="-"/>
            </a:pPr>
            <a:r>
              <a:rPr lang="en-US" dirty="0"/>
              <a:t>SHE SAID IT WAS VERY LOW, DUE TO THE LOCATION.</a:t>
            </a:r>
          </a:p>
          <a:p>
            <a:pPr marL="285750" indent="-285750">
              <a:buFontTx/>
              <a:buChar char="-"/>
            </a:pPr>
            <a:r>
              <a:rPr lang="en-US" dirty="0"/>
              <a:t>24,000/YEAR FOR FULL TIME.</a:t>
            </a:r>
          </a:p>
          <a:p>
            <a:pPr marL="285750" indent="-285750">
              <a:buFontTx/>
              <a:buChar char="-"/>
            </a:pPr>
            <a:r>
              <a:rPr lang="en-US" dirty="0"/>
              <a:t>SOUTHERN MAINE PAID MORE.</a:t>
            </a:r>
          </a:p>
          <a:p>
            <a:pPr marL="285750" indent="-285750">
              <a:buFontTx/>
              <a:buChar char="-"/>
            </a:pPr>
            <a:r>
              <a:rPr lang="en-US" dirty="0"/>
              <a:t>SHE SAID SHE BELIEVES NOW THAT PAY WILL CONTINUE TO RISE WITH THE YEARS.</a:t>
            </a:r>
          </a:p>
        </p:txBody>
      </p:sp>
      <p:pic>
        <p:nvPicPr>
          <p:cNvPr id="4" name="Recorded Sound">
            <a:hlinkClick r:id="" action="ppaction://media"/>
            <a:extLst>
              <a:ext uri="{FF2B5EF4-FFF2-40B4-BE49-F238E27FC236}">
                <a16:creationId xmlns:a16="http://schemas.microsoft.com/office/drawing/2014/main" id="{1C74A25D-EC1D-4B55-A8B0-036103353AD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166072" y="947352"/>
            <a:ext cx="487363" cy="487363"/>
          </a:xfrm>
          <a:prstGeom prst="rect">
            <a:avLst/>
          </a:prstGeom>
        </p:spPr>
      </p:pic>
    </p:spTree>
    <p:extLst>
      <p:ext uri="{BB962C8B-B14F-4D97-AF65-F5344CB8AC3E}">
        <p14:creationId xmlns:p14="http://schemas.microsoft.com/office/powerpoint/2010/main" val="1365603039"/>
      </p:ext>
    </p:extLst>
  </p:cSld>
  <p:clrMapOvr>
    <a:masterClrMapping/>
  </p:clrMapOvr>
  <mc:AlternateContent xmlns:mc="http://schemas.openxmlformats.org/markup-compatibility/2006" xmlns:p14="http://schemas.microsoft.com/office/powerpoint/2010/main">
    <mc:Choice Requires="p14">
      <p:transition spd="slow" p14:dur="1500" advTm="29034">
        <p:split orient="vert"/>
      </p:transition>
    </mc:Choice>
    <mc:Fallback xmlns="">
      <p:transition spd="slow" advTm="29034">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0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025D8-6CCE-46ED-A76E-C8C028517A52}"/>
              </a:ext>
            </a:extLst>
          </p:cNvPr>
          <p:cNvSpPr>
            <a:spLocks noGrp="1"/>
          </p:cNvSpPr>
          <p:nvPr>
            <p:ph type="title"/>
          </p:nvPr>
        </p:nvSpPr>
        <p:spPr>
          <a:xfrm>
            <a:off x="693643" y="685800"/>
            <a:ext cx="4126860" cy="1400452"/>
          </a:xfrm>
        </p:spPr>
        <p:txBody>
          <a:bodyPr/>
          <a:lstStyle/>
          <a:p>
            <a:r>
              <a:rPr lang="en-US" dirty="0"/>
              <a:t>WHY SCHOOL COUNSELING?</a:t>
            </a:r>
          </a:p>
        </p:txBody>
      </p:sp>
      <p:pic>
        <p:nvPicPr>
          <p:cNvPr id="6" name="Content Placeholder 5" descr="Text, whiteboard&#10;&#10;Description automatically generated">
            <a:extLst>
              <a:ext uri="{FF2B5EF4-FFF2-40B4-BE49-F238E27FC236}">
                <a16:creationId xmlns:a16="http://schemas.microsoft.com/office/drawing/2014/main" id="{E4C9A8D2-C4BA-49B4-B92F-C251A79EE86E}"/>
              </a:ext>
            </a:extLst>
          </p:cNvPr>
          <p:cNvPicPr>
            <a:picLocks noGrp="1" noChangeAspect="1"/>
          </p:cNvPicPr>
          <p:nvPr>
            <p:ph sz="quarter" idx="13"/>
          </p:nvPr>
        </p:nvPicPr>
        <p:blipFill>
          <a:blip r:embed="rId4"/>
          <a:stretch>
            <a:fillRect/>
          </a:stretch>
        </p:blipFill>
        <p:spPr>
          <a:xfrm>
            <a:off x="5841206" y="1316037"/>
            <a:ext cx="4445000" cy="3429000"/>
          </a:xfrm>
        </p:spPr>
      </p:pic>
      <p:sp>
        <p:nvSpPr>
          <p:cNvPr id="4" name="Text Placeholder 3">
            <a:extLst>
              <a:ext uri="{FF2B5EF4-FFF2-40B4-BE49-F238E27FC236}">
                <a16:creationId xmlns:a16="http://schemas.microsoft.com/office/drawing/2014/main" id="{75B1678B-5186-4F9D-86F1-8AE825BDED39}"/>
              </a:ext>
            </a:extLst>
          </p:cNvPr>
          <p:cNvSpPr>
            <a:spLocks noGrp="1"/>
          </p:cNvSpPr>
          <p:nvPr>
            <p:ph type="body" sz="half" idx="2"/>
          </p:nvPr>
        </p:nvSpPr>
        <p:spPr/>
        <p:txBody>
          <a:bodyPr/>
          <a:lstStyle/>
          <a:p>
            <a:pPr algn="l"/>
            <a:r>
              <a:rPr lang="en-US" dirty="0"/>
              <a:t>-REWARDING.</a:t>
            </a:r>
          </a:p>
          <a:p>
            <a:pPr algn="l"/>
            <a:r>
              <a:rPr lang="en-US" dirty="0"/>
              <a:t>-FLEXIBLE.</a:t>
            </a:r>
          </a:p>
          <a:p>
            <a:pPr algn="l"/>
            <a:r>
              <a:rPr lang="en-US" dirty="0"/>
              <a:t>-STARTING A FAMILY.</a:t>
            </a:r>
          </a:p>
          <a:p>
            <a:pPr algn="l"/>
            <a:r>
              <a:rPr lang="en-US" dirty="0"/>
              <a:t>-SEEING CHANGE.</a:t>
            </a:r>
          </a:p>
          <a:p>
            <a:pPr algn="l"/>
            <a:r>
              <a:rPr lang="en-US" dirty="0"/>
              <a:t>-SUPPORTIVE ENVIRONMENT.</a:t>
            </a:r>
          </a:p>
        </p:txBody>
      </p:sp>
      <p:pic>
        <p:nvPicPr>
          <p:cNvPr id="7" name="Recorded Sound">
            <a:hlinkClick r:id="" action="ppaction://media"/>
            <a:extLst>
              <a:ext uri="{FF2B5EF4-FFF2-40B4-BE49-F238E27FC236}">
                <a16:creationId xmlns:a16="http://schemas.microsoft.com/office/drawing/2014/main" id="{F9A80993-0ABD-4BA6-800F-B1841022D3C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12425" y="1239733"/>
            <a:ext cx="487363" cy="487363"/>
          </a:xfrm>
          <a:prstGeom prst="rect">
            <a:avLst/>
          </a:prstGeom>
        </p:spPr>
      </p:pic>
    </p:spTree>
    <p:extLst>
      <p:ext uri="{BB962C8B-B14F-4D97-AF65-F5344CB8AC3E}">
        <p14:creationId xmlns:p14="http://schemas.microsoft.com/office/powerpoint/2010/main" val="1748651508"/>
      </p:ext>
    </p:extLst>
  </p:cSld>
  <p:clrMapOvr>
    <a:masterClrMapping/>
  </p:clrMapOvr>
  <mc:AlternateContent xmlns:mc="http://schemas.openxmlformats.org/markup-compatibility/2006" xmlns:p14="http://schemas.microsoft.com/office/powerpoint/2010/main">
    <mc:Choice Requires="p14">
      <p:transition spd="slow" p14:dur="3400" advTm="35513">
        <p14:reveal/>
      </p:transition>
    </mc:Choice>
    <mc:Fallback xmlns="">
      <p:transition spd="slow" advTm="355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51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DB825-6A99-40DA-88B3-C5A7CE4D3EAB}"/>
              </a:ext>
            </a:extLst>
          </p:cNvPr>
          <p:cNvSpPr>
            <a:spLocks noGrp="1"/>
          </p:cNvSpPr>
          <p:nvPr>
            <p:ph type="title"/>
          </p:nvPr>
        </p:nvSpPr>
        <p:spPr/>
        <p:txBody>
          <a:bodyPr/>
          <a:lstStyle/>
          <a:p>
            <a:r>
              <a:rPr lang="en-US" dirty="0"/>
              <a:t>ADVICE FROM MARIE</a:t>
            </a:r>
          </a:p>
        </p:txBody>
      </p:sp>
      <p:sp>
        <p:nvSpPr>
          <p:cNvPr id="3" name="TextBox 2">
            <a:extLst>
              <a:ext uri="{FF2B5EF4-FFF2-40B4-BE49-F238E27FC236}">
                <a16:creationId xmlns:a16="http://schemas.microsoft.com/office/drawing/2014/main" id="{FC88E11A-FEFB-4658-A270-F21E4469C1A6}"/>
              </a:ext>
            </a:extLst>
          </p:cNvPr>
          <p:cNvSpPr txBox="1"/>
          <p:nvPr/>
        </p:nvSpPr>
        <p:spPr>
          <a:xfrm>
            <a:off x="781235" y="1837765"/>
            <a:ext cx="10301448" cy="646331"/>
          </a:xfrm>
          <a:prstGeom prst="rect">
            <a:avLst/>
          </a:prstGeom>
          <a:noFill/>
        </p:spPr>
        <p:txBody>
          <a:bodyPr wrap="square" rtlCol="0">
            <a:spAutoFit/>
          </a:bodyPr>
          <a:lstStyle/>
          <a:p>
            <a:r>
              <a:rPr lang="en-US" dirty="0"/>
              <a:t>-”Take </a:t>
            </a:r>
            <a:r>
              <a:rPr lang="en-US" i="0" u="none" strike="noStrike" dirty="0">
                <a:solidFill>
                  <a:srgbClr val="2D2D2D"/>
                </a:solidFill>
                <a:effectLst/>
              </a:rPr>
              <a:t>care of yourself. Counseling is a high burnout job. There is a lot you see that is very difficult, so taking time for yourself in whatever way is a must! If you like working with children, it’s perfect.”</a:t>
            </a:r>
            <a:endParaRPr lang="en-US" dirty="0"/>
          </a:p>
        </p:txBody>
      </p:sp>
      <p:pic>
        <p:nvPicPr>
          <p:cNvPr id="4" name="Recorded Sound">
            <a:hlinkClick r:id="" action="ppaction://media"/>
            <a:extLst>
              <a:ext uri="{FF2B5EF4-FFF2-40B4-BE49-F238E27FC236}">
                <a16:creationId xmlns:a16="http://schemas.microsoft.com/office/drawing/2014/main" id="{8CB8F402-E5F9-4A0C-BA7A-CDECC05C7A1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322041" y="1018100"/>
            <a:ext cx="487363" cy="487363"/>
          </a:xfrm>
          <a:prstGeom prst="rect">
            <a:avLst/>
          </a:prstGeom>
        </p:spPr>
      </p:pic>
    </p:spTree>
    <p:extLst>
      <p:ext uri="{BB962C8B-B14F-4D97-AF65-F5344CB8AC3E}">
        <p14:creationId xmlns:p14="http://schemas.microsoft.com/office/powerpoint/2010/main" val="1339745178"/>
      </p:ext>
    </p:extLst>
  </p:cSld>
  <p:clrMapOvr>
    <a:masterClrMapping/>
  </p:clrMapOvr>
  <p:transition spd="slow" advTm="34793">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79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A6B62-CF33-44C1-B158-7DE2FF190154}"/>
              </a:ext>
            </a:extLst>
          </p:cNvPr>
          <p:cNvSpPr>
            <a:spLocks noGrp="1"/>
          </p:cNvSpPr>
          <p:nvPr>
            <p:ph type="title"/>
          </p:nvPr>
        </p:nvSpPr>
        <p:spPr/>
        <p:txBody>
          <a:bodyPr/>
          <a:lstStyle/>
          <a:p>
            <a:r>
              <a:rPr lang="en-US" dirty="0"/>
              <a:t>What I learned</a:t>
            </a:r>
          </a:p>
        </p:txBody>
      </p:sp>
      <p:pic>
        <p:nvPicPr>
          <p:cNvPr id="5" name="Picture 4" descr="A picture containing text&#10;&#10;Description automatically generated">
            <a:extLst>
              <a:ext uri="{FF2B5EF4-FFF2-40B4-BE49-F238E27FC236}">
                <a16:creationId xmlns:a16="http://schemas.microsoft.com/office/drawing/2014/main" id="{5C141230-38E0-443A-84B8-65C8D84E31FD}"/>
              </a:ext>
            </a:extLst>
          </p:cNvPr>
          <p:cNvPicPr>
            <a:picLocks noChangeAspect="1"/>
          </p:cNvPicPr>
          <p:nvPr/>
        </p:nvPicPr>
        <p:blipFill>
          <a:blip r:embed="rId4"/>
          <a:stretch>
            <a:fillRect/>
          </a:stretch>
        </p:blipFill>
        <p:spPr>
          <a:xfrm>
            <a:off x="5912528" y="428886"/>
            <a:ext cx="4657078" cy="4657078"/>
          </a:xfrm>
          <a:prstGeom prst="rect">
            <a:avLst/>
          </a:prstGeom>
        </p:spPr>
      </p:pic>
      <p:sp>
        <p:nvSpPr>
          <p:cNvPr id="6" name="TextBox 5">
            <a:extLst>
              <a:ext uri="{FF2B5EF4-FFF2-40B4-BE49-F238E27FC236}">
                <a16:creationId xmlns:a16="http://schemas.microsoft.com/office/drawing/2014/main" id="{CBD30016-8AB2-4125-91E9-0A6BE9C4FB3D}"/>
              </a:ext>
            </a:extLst>
          </p:cNvPr>
          <p:cNvSpPr txBox="1"/>
          <p:nvPr/>
        </p:nvSpPr>
        <p:spPr>
          <a:xfrm>
            <a:off x="685801" y="1837765"/>
            <a:ext cx="2288218" cy="1754326"/>
          </a:xfrm>
          <a:prstGeom prst="rect">
            <a:avLst/>
          </a:prstGeom>
          <a:noFill/>
        </p:spPr>
        <p:txBody>
          <a:bodyPr wrap="square" rtlCol="0">
            <a:spAutoFit/>
          </a:bodyPr>
          <a:lstStyle/>
          <a:p>
            <a:pPr algn="ctr"/>
            <a:r>
              <a:rPr lang="en-US" dirty="0"/>
              <a:t>Pros:</a:t>
            </a:r>
          </a:p>
          <a:p>
            <a:pPr algn="ctr"/>
            <a:r>
              <a:rPr lang="en-US" dirty="0"/>
              <a:t>-Job security</a:t>
            </a:r>
          </a:p>
          <a:p>
            <a:pPr algn="ctr"/>
            <a:r>
              <a:rPr lang="en-US" dirty="0"/>
              <a:t>-Flexibility</a:t>
            </a:r>
          </a:p>
          <a:p>
            <a:pPr algn="ctr"/>
            <a:r>
              <a:rPr lang="en-US" dirty="0"/>
              <a:t>-Benefits</a:t>
            </a:r>
          </a:p>
          <a:p>
            <a:pPr algn="ctr"/>
            <a:r>
              <a:rPr lang="en-US" dirty="0"/>
              <a:t>-Make change</a:t>
            </a:r>
          </a:p>
          <a:p>
            <a:pPr algn="ctr"/>
            <a:endParaRPr lang="en-US" dirty="0"/>
          </a:p>
        </p:txBody>
      </p:sp>
      <p:sp>
        <p:nvSpPr>
          <p:cNvPr id="7" name="TextBox 6">
            <a:extLst>
              <a:ext uri="{FF2B5EF4-FFF2-40B4-BE49-F238E27FC236}">
                <a16:creationId xmlns:a16="http://schemas.microsoft.com/office/drawing/2014/main" id="{5F677473-A491-4412-8699-F5322671CF1F}"/>
              </a:ext>
            </a:extLst>
          </p:cNvPr>
          <p:cNvSpPr txBox="1"/>
          <p:nvPr/>
        </p:nvSpPr>
        <p:spPr>
          <a:xfrm>
            <a:off x="3160450" y="1837765"/>
            <a:ext cx="2288218" cy="1477328"/>
          </a:xfrm>
          <a:prstGeom prst="rect">
            <a:avLst/>
          </a:prstGeom>
          <a:noFill/>
        </p:spPr>
        <p:txBody>
          <a:bodyPr wrap="square" rtlCol="0">
            <a:spAutoFit/>
          </a:bodyPr>
          <a:lstStyle/>
          <a:p>
            <a:pPr algn="ctr"/>
            <a:r>
              <a:rPr lang="en-US" dirty="0"/>
              <a:t>Cons:</a:t>
            </a:r>
          </a:p>
          <a:p>
            <a:pPr algn="ctr"/>
            <a:r>
              <a:rPr lang="en-US" dirty="0"/>
              <a:t>-Educational road</a:t>
            </a:r>
          </a:p>
          <a:p>
            <a:pPr algn="ctr"/>
            <a:r>
              <a:rPr lang="en-US" dirty="0"/>
              <a:t>-Limited time</a:t>
            </a:r>
          </a:p>
          <a:p>
            <a:pPr algn="ctr"/>
            <a:r>
              <a:rPr lang="en-US" dirty="0"/>
              <a:t>-Salary</a:t>
            </a:r>
          </a:p>
          <a:p>
            <a:pPr algn="ctr"/>
            <a:r>
              <a:rPr lang="en-US" dirty="0"/>
              <a:t>-Stress level</a:t>
            </a:r>
          </a:p>
        </p:txBody>
      </p:sp>
      <p:pic>
        <p:nvPicPr>
          <p:cNvPr id="8" name="Recorded Sound">
            <a:hlinkClick r:id="" action="ppaction://media"/>
            <a:extLst>
              <a:ext uri="{FF2B5EF4-FFF2-40B4-BE49-F238E27FC236}">
                <a16:creationId xmlns:a16="http://schemas.microsoft.com/office/drawing/2014/main" id="{33C59412-8B23-41DB-AFF1-CA26C00EC55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204986" y="1018100"/>
            <a:ext cx="487363" cy="487363"/>
          </a:xfrm>
          <a:prstGeom prst="rect">
            <a:avLst/>
          </a:prstGeom>
        </p:spPr>
      </p:pic>
    </p:spTree>
    <p:extLst>
      <p:ext uri="{BB962C8B-B14F-4D97-AF65-F5344CB8AC3E}">
        <p14:creationId xmlns:p14="http://schemas.microsoft.com/office/powerpoint/2010/main" val="1579109087"/>
      </p:ext>
    </p:extLst>
  </p:cSld>
  <p:clrMapOvr>
    <a:masterClrMapping/>
  </p:clrMapOvr>
  <p:transition spd="med" advTm="5121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21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4A3243A993BB41A902AE169ED26823" ma:contentTypeVersion="0" ma:contentTypeDescription="Create a new document." ma:contentTypeScope="" ma:versionID="14dbf77cb819bf00e79fd06574f44108">
  <xsd:schema xmlns:xsd="http://www.w3.org/2001/XMLSchema" xmlns:xs="http://www.w3.org/2001/XMLSchema" xmlns:p="http://schemas.microsoft.com/office/2006/metadata/properties" targetNamespace="http://schemas.microsoft.com/office/2006/metadata/properties" ma:root="true" ma:fieldsID="a9cea6ab2761f913ad3be3354574fbd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9927E4-E194-47BE-91C2-B87D50CF51DB}">
  <ds:schemaRefs>
    <ds:schemaRef ds:uri="http://schemas.microsoft.com/sharepoint/v3/contenttype/forms"/>
  </ds:schemaRefs>
</ds:datastoreItem>
</file>

<file path=customXml/itemProps2.xml><?xml version="1.0" encoding="utf-8"?>
<ds:datastoreItem xmlns:ds="http://schemas.openxmlformats.org/officeDocument/2006/customXml" ds:itemID="{0E92E9E5-79AF-4029-8FCA-9C327D54FD8F}">
  <ds:schemaRefs>
    <ds:schemaRef ds:uri="http://schemas.microsoft.com/office/2006/metadata/properties"/>
    <ds:schemaRef ds:uri="http://purl.org/dc/term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C36631E3-8243-4E8E-9273-EEDF23235B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TM04033927[[fn=Main Event]]</Template>
  <TotalTime>147</TotalTime>
  <Words>358</Words>
  <Application>Microsoft Office PowerPoint</Application>
  <PresentationFormat>Widescreen</PresentationFormat>
  <Paragraphs>45</Paragraphs>
  <Slides>8</Slides>
  <Notes>0</Notes>
  <HiddenSlides>0</HiddenSlides>
  <MMClips>7</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Main Event</vt:lpstr>
      <vt:lpstr>Community Resource Project</vt:lpstr>
      <vt:lpstr>Agencies involved</vt:lpstr>
      <vt:lpstr>Interviewing Marie</vt:lpstr>
      <vt:lpstr>The typical day as described</vt:lpstr>
      <vt:lpstr>Her starting salary AT THE TIME</vt:lpstr>
      <vt:lpstr>WHY SCHOOL COUNSELING?</vt:lpstr>
      <vt:lpstr>ADVICE FROM MARIE</vt:lpstr>
      <vt:lpstr>What I learned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Resource Project</dc:title>
  <dc:creator>Brianna M Moon</dc:creator>
  <cp:lastModifiedBy>Brianna M Moon</cp:lastModifiedBy>
  <cp:revision>3</cp:revision>
  <dcterms:created xsi:type="dcterms:W3CDTF">2021-11-24T03:10:13Z</dcterms:created>
  <dcterms:modified xsi:type="dcterms:W3CDTF">2021-11-24T14:19:09Z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0x010100484A3243A993BB41A902AE169ED26823</vt:lpwstr>
  </property>
</Properties>
</file>