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C0FF"/>
    <a:srgbClr val="B6CCFF"/>
    <a:srgbClr val="B9D9C1"/>
    <a:srgbClr val="EAFFFB"/>
    <a:srgbClr val="EBFCFF"/>
    <a:srgbClr val="FFF6AC"/>
    <a:srgbClr val="D9F1FF"/>
    <a:srgbClr val="92CBA3"/>
    <a:srgbClr val="68AD73"/>
    <a:srgbClr val="EB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116"/>
  </p:normalViewPr>
  <p:slideViewPr>
    <p:cSldViewPr snapToGrid="0" snapToObjects="1">
      <p:cViewPr varScale="1">
        <p:scale>
          <a:sx n="82" d="100"/>
          <a:sy n="82" d="100"/>
        </p:scale>
        <p:origin x="496" y="17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49E42-01EB-9A41-B4EC-49C6ABFB509A}" type="datetimeFigureOut">
              <a:rPr lang="en-US" smtClean="0"/>
              <a:t>11/23/21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ED165-FE71-8E41-95BC-4854BB3A80FC}" type="slidenum">
              <a:rPr lang="en-US" smtClean="0"/>
              <a:t>‹#›</a:t>
            </a:fld>
            <a:endParaRPr lang="en-US"/>
          </a:p>
        </p:txBody>
      </p:sp>
    </p:spTree>
    <p:extLst>
      <p:ext uri="{BB962C8B-B14F-4D97-AF65-F5344CB8AC3E}">
        <p14:creationId xmlns:p14="http://schemas.microsoft.com/office/powerpoint/2010/main" val="167006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Behavioral Health Organization has several locations including Skowhegan and Augusta and is expanding into Bangor as well. The Skowhegan office provides a full range of services including counseling, case management, children’s services, adult clinical programs, and the Behavioral Health Home Program— a program in which clients can receive all their necessary services under the same umbrella. Case management, counseling, and medication management are all coordinated with one another. Their Augusta location primarily provides case management and counseling, whereas the Bangor office is still in its beginning stages and will open its doors once staff are hired and trained. </a:t>
            </a:r>
          </a:p>
          <a:p>
            <a:endParaRPr lang="en-US" dirty="0"/>
          </a:p>
          <a:p>
            <a:r>
              <a:rPr lang="en-US" dirty="0"/>
              <a:t>Image source: https://</a:t>
            </a:r>
            <a:r>
              <a:rPr lang="en-US" dirty="0" err="1"/>
              <a:t>www.google.com</a:t>
            </a:r>
            <a:r>
              <a:rPr lang="en-US" dirty="0"/>
              <a:t>/</a:t>
            </a:r>
            <a:r>
              <a:rPr lang="en-US" dirty="0" err="1"/>
              <a:t>search?q</a:t>
            </a:r>
            <a:r>
              <a:rPr lang="en-US" dirty="0"/>
              <a:t>=</a:t>
            </a:r>
            <a:r>
              <a:rPr lang="en-US" dirty="0" err="1"/>
              <a:t>family+stock+images&amp;source</a:t>
            </a:r>
            <a:r>
              <a:rPr lang="en-US" dirty="0"/>
              <a:t>=</a:t>
            </a:r>
            <a:r>
              <a:rPr lang="en-US" dirty="0" err="1"/>
              <a:t>lnms&amp;tbm</a:t>
            </a:r>
            <a:r>
              <a:rPr lang="en-US" dirty="0"/>
              <a:t>=</a:t>
            </a:r>
            <a:r>
              <a:rPr lang="en-US" dirty="0" err="1"/>
              <a:t>isch&amp;sa</a:t>
            </a:r>
            <a:r>
              <a:rPr lang="en-US" dirty="0"/>
              <a:t>=</a:t>
            </a:r>
            <a:r>
              <a:rPr lang="en-US" dirty="0" err="1"/>
              <a:t>X&amp;ved</a:t>
            </a:r>
            <a:r>
              <a:rPr lang="en-US" dirty="0"/>
              <a:t>=2ahUKEwiNhqjam6_0AhUTZzABHVPZAssQ_AUoAXoECAEQAw&amp;biw=1444&amp;bih=733&amp;dpr=2#imgrc=_I8-U146org_XM</a:t>
            </a:r>
          </a:p>
          <a:p>
            <a:endParaRPr lang="en-US" dirty="0"/>
          </a:p>
        </p:txBody>
      </p:sp>
      <p:sp>
        <p:nvSpPr>
          <p:cNvPr id="4" name="Slide Number Placeholder 3"/>
          <p:cNvSpPr>
            <a:spLocks noGrp="1"/>
          </p:cNvSpPr>
          <p:nvPr>
            <p:ph type="sldNum" sz="quarter" idx="5"/>
          </p:nvPr>
        </p:nvSpPr>
        <p:spPr/>
        <p:txBody>
          <a:bodyPr/>
          <a:lstStyle/>
          <a:p>
            <a:fld id="{4C4ED165-FE71-8E41-95BC-4854BB3A80FC}" type="slidenum">
              <a:rPr lang="en-US" smtClean="0"/>
              <a:t>2</a:t>
            </a:fld>
            <a:endParaRPr lang="en-US"/>
          </a:p>
        </p:txBody>
      </p:sp>
    </p:spTree>
    <p:extLst>
      <p:ext uri="{BB962C8B-B14F-4D97-AF65-F5344CB8AC3E}">
        <p14:creationId xmlns:p14="http://schemas.microsoft.com/office/powerpoint/2010/main" val="16345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interview with the Maine Behavioral Health Organization, I spoke with Linnea Hofmeister, the Adult Clinical Director. Linnea is a Licensed Alcohol and Drug Counselor, a Licensed Clinical Social Worker, and a Certified Clinical Supervisor. Her primary responsibility is supervising the office’s case managers and ensuring they are providing proper client care and completing all necessary paperwork. She also oversees many of the programs available at MBHO and counsels one client, as the two have a strong and 12 year long standing therapeutic relationship. </a:t>
            </a:r>
          </a:p>
          <a:p>
            <a:endParaRPr lang="en-US" dirty="0"/>
          </a:p>
          <a:p>
            <a:r>
              <a:rPr lang="en-US" dirty="0"/>
              <a:t>Before becoming the Adult Clinical Director, Linnea worked as an Alcohol and Drug Counselor at MBHO and simultaneously went to graduate school for her Master’s in Social Work. She was then appointed her conditional Social Work position, and afterwards became an LCSW through the licensure examination. Through her work in alcohol and drug counseling and continued education in Social Work, Linnea has found a job and work environment she finds fulfilling and incredibly supportive. </a:t>
            </a:r>
          </a:p>
          <a:p>
            <a:endParaRPr lang="en-US" dirty="0"/>
          </a:p>
          <a:p>
            <a:r>
              <a:rPr lang="en-US" dirty="0"/>
              <a:t>Image source:</a:t>
            </a:r>
          </a:p>
          <a:p>
            <a:r>
              <a:rPr lang="en-US" dirty="0"/>
              <a:t>https://</a:t>
            </a:r>
            <a:r>
              <a:rPr lang="en-US" dirty="0" err="1"/>
              <a:t>www.google.com</a:t>
            </a:r>
            <a:r>
              <a:rPr lang="en-US" dirty="0"/>
              <a:t>/</a:t>
            </a:r>
            <a:r>
              <a:rPr lang="en-US" dirty="0" err="1"/>
              <a:t>search?q</a:t>
            </a:r>
            <a:r>
              <a:rPr lang="en-US" dirty="0"/>
              <a:t>=</a:t>
            </a:r>
            <a:r>
              <a:rPr lang="en-US" dirty="0" err="1"/>
              <a:t>supportive+work+environment&amp;source</a:t>
            </a:r>
            <a:r>
              <a:rPr lang="en-US" dirty="0"/>
              <a:t>=</a:t>
            </a:r>
            <a:r>
              <a:rPr lang="en-US" dirty="0" err="1"/>
              <a:t>lnms&amp;tbm</a:t>
            </a:r>
            <a:r>
              <a:rPr lang="en-US" dirty="0"/>
              <a:t>=</a:t>
            </a:r>
            <a:r>
              <a:rPr lang="en-US" dirty="0" err="1"/>
              <a:t>isch&amp;sa</a:t>
            </a:r>
            <a:r>
              <a:rPr lang="en-US" dirty="0"/>
              <a:t>=</a:t>
            </a:r>
            <a:r>
              <a:rPr lang="en-US" dirty="0" err="1"/>
              <a:t>X&amp;ved</a:t>
            </a:r>
            <a:r>
              <a:rPr lang="en-US" dirty="0"/>
              <a:t>=2ahUKEwiipuHjrq_0AhWXZzABHfO0C8QQ_AUoAXoECAEQAw&amp;biw=1444&amp;bih=733&amp;dpr=2#imgrc=MauMVrTMLR4lLM&amp;imgdii=oLH1y4J_q0p9TM</a:t>
            </a:r>
          </a:p>
        </p:txBody>
      </p:sp>
      <p:sp>
        <p:nvSpPr>
          <p:cNvPr id="4" name="Slide Number Placeholder 3"/>
          <p:cNvSpPr>
            <a:spLocks noGrp="1"/>
          </p:cNvSpPr>
          <p:nvPr>
            <p:ph type="sldNum" sz="quarter" idx="5"/>
          </p:nvPr>
        </p:nvSpPr>
        <p:spPr/>
        <p:txBody>
          <a:bodyPr/>
          <a:lstStyle/>
          <a:p>
            <a:fld id="{4C4ED165-FE71-8E41-95BC-4854BB3A80FC}" type="slidenum">
              <a:rPr lang="en-US" smtClean="0"/>
              <a:t>3</a:t>
            </a:fld>
            <a:endParaRPr lang="en-US"/>
          </a:p>
        </p:txBody>
      </p:sp>
    </p:spTree>
    <p:extLst>
      <p:ext uri="{BB962C8B-B14F-4D97-AF65-F5344CB8AC3E}">
        <p14:creationId xmlns:p14="http://schemas.microsoft.com/office/powerpoint/2010/main" val="29134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MBHO offices are small and are centered around providing client care. Unlike some other Mental Health facilities or more corporate-like offices, MBHO feels very personable, and clients are made to feel very comfortable with their case managers. Case managers dress in jeans or comfortable clothing and do not emphasize or create unnecessary power dynamics in their therapeutic relationships. This allows clients to feel safe and as that they can be open about their struggles because their counselors are being so authentic. </a:t>
            </a:r>
          </a:p>
          <a:p>
            <a:endParaRPr lang="en-US" dirty="0"/>
          </a:p>
          <a:p>
            <a:r>
              <a:rPr lang="en-US" dirty="0"/>
              <a:t>The staff also feel very comfortable with each other and see one another as a second family. Because the job can be sometimes emotionally draining, or counselors start to take on the emotional weight of their client’s problems, it is important for these organizations to have internal support. This way, those providing mental health services are mentally healthy themselves and can work through the difficult things they hear in their profession. </a:t>
            </a:r>
          </a:p>
          <a:p>
            <a:endParaRPr lang="en-US" dirty="0"/>
          </a:p>
          <a:p>
            <a:r>
              <a:rPr lang="en-US" dirty="0"/>
              <a:t>Image source:</a:t>
            </a:r>
          </a:p>
          <a:p>
            <a:r>
              <a:rPr lang="en-US" dirty="0"/>
              <a:t>https://</a:t>
            </a:r>
            <a:r>
              <a:rPr lang="en-US" dirty="0" err="1"/>
              <a:t>www.google.com</a:t>
            </a:r>
            <a:r>
              <a:rPr lang="en-US" dirty="0"/>
              <a:t>/</a:t>
            </a:r>
            <a:r>
              <a:rPr lang="en-US" dirty="0" err="1"/>
              <a:t>search?q</a:t>
            </a:r>
            <a:r>
              <a:rPr lang="en-US" dirty="0"/>
              <a:t>=</a:t>
            </a:r>
            <a:r>
              <a:rPr lang="en-US" dirty="0" err="1"/>
              <a:t>counseling&amp;tbm</a:t>
            </a:r>
            <a:r>
              <a:rPr lang="en-US" dirty="0"/>
              <a:t>=</a:t>
            </a:r>
            <a:r>
              <a:rPr lang="en-US" dirty="0" err="1"/>
              <a:t>isch&amp;ved</a:t>
            </a:r>
            <a:r>
              <a:rPr lang="en-US" dirty="0"/>
              <a:t>=2ahUKEwix3NLkrq_0AhXvo3IEHXMsAK8Q2-cCegQIABAA&amp;oq=</a:t>
            </a:r>
            <a:r>
              <a:rPr lang="en-US" dirty="0" err="1"/>
              <a:t>counseling&amp;gs_lcp</a:t>
            </a:r>
            <a:r>
              <a:rPr lang="en-US" dirty="0"/>
              <a:t>=CgNpbWcQAzIHCAAQsQMQQzIECAAQQzIECAAQQzIFCAAQgAQyBQgAEIAEMgQIABBDMgUIABCABDIFCAAQgAQyBQgAEIAEMgUIABCABDoECAAQGDoICAAQsQMQgwE6CAgAEIAEELEDUOwFWKsOYNsPaABwAHgAgAFxiAGmB5IBBDEwLjGYAQCgAQGqAQtnd3Mtd2l6LWltZ8ABAQ&amp;sclient=</a:t>
            </a:r>
            <a:r>
              <a:rPr lang="en-US" dirty="0" err="1"/>
              <a:t>img&amp;ei</a:t>
            </a:r>
            <a:r>
              <a:rPr lang="en-US" dirty="0"/>
              <a:t>=oFSdYbGMOe_HytMP89iA-Ao&amp;bih=733&amp;biw=1444#imgrc=6sT3iqVG5d9c1M</a:t>
            </a:r>
          </a:p>
          <a:p>
            <a:endParaRPr lang="en-US" dirty="0"/>
          </a:p>
        </p:txBody>
      </p:sp>
      <p:sp>
        <p:nvSpPr>
          <p:cNvPr id="4" name="Slide Number Placeholder 3"/>
          <p:cNvSpPr>
            <a:spLocks noGrp="1"/>
          </p:cNvSpPr>
          <p:nvPr>
            <p:ph type="sldNum" sz="quarter" idx="5"/>
          </p:nvPr>
        </p:nvSpPr>
        <p:spPr/>
        <p:txBody>
          <a:bodyPr/>
          <a:lstStyle/>
          <a:p>
            <a:fld id="{4C4ED165-FE71-8E41-95BC-4854BB3A80FC}" type="slidenum">
              <a:rPr lang="en-US" smtClean="0"/>
              <a:t>4</a:t>
            </a:fld>
            <a:endParaRPr lang="en-US"/>
          </a:p>
        </p:txBody>
      </p:sp>
    </p:spTree>
    <p:extLst>
      <p:ext uri="{BB962C8B-B14F-4D97-AF65-F5344CB8AC3E}">
        <p14:creationId xmlns:p14="http://schemas.microsoft.com/office/powerpoint/2010/main" val="36183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Linnea explained that many professionals at MBHO are Case Managers or LCSW’s. Although these two positions are actually quite similar in terms of their daily responsibilities and tasks, they are different in their educational training and background. Those with licenses in social work usually have a Master’s in Social Work, take a licensure exam, and obtain a conditional license before being granted their license in clinical social work. Case managers on the other hand are individuals who have similar responsibilities to LCSW’s but have less extensive training and are not educated on the principles of social justice in the same way LCSW’s are. Although both may work individually to counsel clients, find helpful community resources for individuals, and aid in the overall treatment of patients, there are slight educational and licensure differences when it comes to these two titles.  </a:t>
            </a:r>
          </a:p>
        </p:txBody>
      </p:sp>
      <p:sp>
        <p:nvSpPr>
          <p:cNvPr id="4" name="Slide Number Placeholder 3"/>
          <p:cNvSpPr>
            <a:spLocks noGrp="1"/>
          </p:cNvSpPr>
          <p:nvPr>
            <p:ph type="sldNum" sz="quarter" idx="5"/>
          </p:nvPr>
        </p:nvSpPr>
        <p:spPr/>
        <p:txBody>
          <a:bodyPr/>
          <a:lstStyle/>
          <a:p>
            <a:fld id="{4C4ED165-FE71-8E41-95BC-4854BB3A80FC}" type="slidenum">
              <a:rPr lang="en-US" smtClean="0"/>
              <a:t>5</a:t>
            </a:fld>
            <a:endParaRPr lang="en-US"/>
          </a:p>
        </p:txBody>
      </p:sp>
    </p:spTree>
    <p:extLst>
      <p:ext uri="{BB962C8B-B14F-4D97-AF65-F5344CB8AC3E}">
        <p14:creationId xmlns:p14="http://schemas.microsoft.com/office/powerpoint/2010/main" val="78113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my interview with Maine Behavioral Health Organization was very informative and allowed me to get a more detailed look at a future in helping professions. I found through this exercise that if I were to become a Licensed Clinical Social Worker, I would most likely find the job fulfilling and really enjoy being able to talk with so many people each day. However, some challenges may include the large amount of paperwork that LCSW’s and Case Managers have to complete each week as well as the mental and emotional weight some client’s stories may have on their counselors. </a:t>
            </a:r>
          </a:p>
          <a:p>
            <a:endParaRPr lang="en-US" dirty="0"/>
          </a:p>
          <a:p>
            <a:r>
              <a:rPr lang="en-US" dirty="0"/>
              <a:t>Secondly, another important takeaway is that keeping an open mind is important in this field, as many positions are somewhat interconnected in terms of training and/or responsibilities, and someone in a mental health helping profession can always reevaluate the position they hold and find something else if it is not quite right. Lastly, I was thrilled to be able to talk to an individual with such love for their work, clients, and coworkers. It was very refreshing for me to talk to someone who was so excited not just to work each day but help their community as well. This made me feel very hopeful and reassured about coming into the mental health field. </a:t>
            </a:r>
          </a:p>
          <a:p>
            <a:endParaRPr lang="en-US" dirty="0"/>
          </a:p>
          <a:p>
            <a:r>
              <a:rPr lang="en-US" dirty="0"/>
              <a:t>Image sources:</a:t>
            </a:r>
          </a:p>
          <a:p>
            <a:r>
              <a:rPr lang="en-US" dirty="0"/>
              <a:t>https://</a:t>
            </a:r>
            <a:r>
              <a:rPr lang="en-US" dirty="0" err="1"/>
              <a:t>www.google.com</a:t>
            </a:r>
            <a:r>
              <a:rPr lang="en-US" dirty="0"/>
              <a:t>/</a:t>
            </a:r>
            <a:r>
              <a:rPr lang="en-US" dirty="0" err="1"/>
              <a:t>search?q</a:t>
            </a:r>
            <a:r>
              <a:rPr lang="en-US" dirty="0"/>
              <a:t>=</a:t>
            </a:r>
            <a:r>
              <a:rPr lang="en-US" dirty="0" err="1"/>
              <a:t>maine+behavioral+health+organization&amp;tbm</a:t>
            </a:r>
            <a:r>
              <a:rPr lang="en-US" dirty="0"/>
              <a:t>=</a:t>
            </a:r>
            <a:r>
              <a:rPr lang="en-US" dirty="0" err="1"/>
              <a:t>isch&amp;ved</a:t>
            </a:r>
            <a:r>
              <a:rPr lang="en-US" dirty="0"/>
              <a:t>=2ahUKEwjN88LUs6_0AhU3qnIEHYpUAKUQ2-cCegQIABAA&amp;oq=</a:t>
            </a:r>
            <a:r>
              <a:rPr lang="en-US" dirty="0" err="1"/>
              <a:t>maine+behavioral+health+organization&amp;gs_lcp</a:t>
            </a:r>
            <a:r>
              <a:rPr lang="en-US" dirty="0"/>
              <a:t>=CgNpbWcQAzIECAAQGDIECAAQGDIECAAQGDoHCAAQsQMQQzoECAAQQzoFCAAQgAQ6CAgAELEDEIMBOgsIABCABBCxAxCDAToICAAQgAQQsQM6BggAEAgQHlDYBViWOmCMPGgBcAB4AIABf4gB_haSAQQzNS4zmAEAoAEBqgELZ3dzLXdpei1pbWfAAQE&amp;sclient=</a:t>
            </a:r>
            <a:r>
              <a:rPr lang="en-US" dirty="0" err="1"/>
              <a:t>img&amp;ei</a:t>
            </a:r>
            <a:r>
              <a:rPr lang="en-US" dirty="0"/>
              <a:t>=vVmdYY2hErfUytMPiqmBqAo&amp;bih=733&amp;biw=1444#imgrc=FYYQ5SLhOIEeAM</a:t>
            </a:r>
          </a:p>
          <a:p>
            <a:endParaRPr lang="en-US" dirty="0"/>
          </a:p>
          <a:p>
            <a:r>
              <a:rPr lang="en-US" dirty="0"/>
              <a:t>http://</a:t>
            </a:r>
            <a:r>
              <a:rPr lang="en-US" dirty="0" err="1"/>
              <a:t>mainebehavioralhealth.org</a:t>
            </a:r>
            <a:r>
              <a:rPr lang="en-US" dirty="0"/>
              <a:t>/</a:t>
            </a:r>
            <a:r>
              <a:rPr lang="en-US" dirty="0" err="1"/>
              <a:t>AboutUs.htm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4ED165-FE71-8E41-95BC-4854BB3A80FC}" type="slidenum">
              <a:rPr lang="en-US" smtClean="0"/>
              <a:t>6</a:t>
            </a:fld>
            <a:endParaRPr lang="en-US"/>
          </a:p>
        </p:txBody>
      </p:sp>
    </p:spTree>
    <p:extLst>
      <p:ext uri="{BB962C8B-B14F-4D97-AF65-F5344CB8AC3E}">
        <p14:creationId xmlns:p14="http://schemas.microsoft.com/office/powerpoint/2010/main" val="352195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C8EDA17-4AD8-3647-A061-E273CC581EC1}"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2489596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EDA17-4AD8-3647-A061-E273CC581EC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203678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EDA17-4AD8-3647-A061-E273CC581EC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23922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8EDA17-4AD8-3647-A061-E273CC581EC1}"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18045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C8EDA17-4AD8-3647-A061-E273CC581EC1}"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5923097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C8EDA17-4AD8-3647-A061-E273CC581EC1}" type="datetimeFigureOut">
              <a:rPr lang="en-US" smtClean="0"/>
              <a:t>11/23/21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322251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C8EDA17-4AD8-3647-A061-E273CC581EC1}"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9202D-9578-994D-AD47-BF9563026E3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472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8EDA17-4AD8-3647-A061-E273CC581EC1}"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213658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EDA17-4AD8-3647-A061-E273CC581EC1}" type="datetimeFigureOut">
              <a:rPr lang="en-US" smtClean="0"/>
              <a:t>11/23/21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35317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C8EDA17-4AD8-3647-A061-E273CC581EC1}" type="datetimeFigureOut">
              <a:rPr lang="en-US" smtClean="0"/>
              <a:t>11/23/21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97901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C8EDA17-4AD8-3647-A061-E273CC581EC1}" type="datetimeFigureOut">
              <a:rPr lang="en-US" smtClean="0"/>
              <a:t>11/23/21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789202D-9578-994D-AD47-BF9563026E35}" type="slidenum">
              <a:rPr lang="en-US" smtClean="0"/>
              <a:t>‹#›</a:t>
            </a:fld>
            <a:endParaRPr lang="en-US"/>
          </a:p>
        </p:txBody>
      </p:sp>
    </p:spTree>
    <p:extLst>
      <p:ext uri="{BB962C8B-B14F-4D97-AF65-F5344CB8AC3E}">
        <p14:creationId xmlns:p14="http://schemas.microsoft.com/office/powerpoint/2010/main" val="15858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C8EDA17-4AD8-3647-A061-E273CC581EC1}" type="datetimeFigureOut">
              <a:rPr lang="en-US" smtClean="0"/>
              <a:t>11/23/21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789202D-9578-994D-AD47-BF9563026E35}" type="slidenum">
              <a:rPr lang="en-US" smtClean="0"/>
              <a:t>‹#›</a:t>
            </a:fld>
            <a:endParaRPr lang="en-US"/>
          </a:p>
        </p:txBody>
      </p:sp>
    </p:spTree>
    <p:extLst>
      <p:ext uri="{BB962C8B-B14F-4D97-AF65-F5344CB8AC3E}">
        <p14:creationId xmlns:p14="http://schemas.microsoft.com/office/powerpoint/2010/main" val="11066152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xml"/><Relationship Id="rId7" Type="http://schemas.openxmlformats.org/officeDocument/2006/relationships/hyperlink" Target="mailto:mainebehavioralhealth@mainebehavioralhealth.org"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D9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90D1-4938-194A-A3B6-A6361858452C}"/>
              </a:ext>
            </a:extLst>
          </p:cNvPr>
          <p:cNvSpPr>
            <a:spLocks noGrp="1"/>
          </p:cNvSpPr>
          <p:nvPr>
            <p:ph type="ctrTitle"/>
          </p:nvPr>
        </p:nvSpPr>
        <p:spPr/>
        <p:txBody>
          <a:bodyPr/>
          <a:lstStyle/>
          <a:p>
            <a:r>
              <a:rPr lang="en-US" dirty="0">
                <a:latin typeface="Didot" panose="02000503000000020003" pitchFamily="2" charset="-79"/>
                <a:cs typeface="Didot" panose="02000503000000020003" pitchFamily="2" charset="-79"/>
              </a:rPr>
              <a:t>Maine Behavioral Health Organization</a:t>
            </a:r>
          </a:p>
        </p:txBody>
      </p:sp>
      <p:sp>
        <p:nvSpPr>
          <p:cNvPr id="3" name="Subtitle 2">
            <a:extLst>
              <a:ext uri="{FF2B5EF4-FFF2-40B4-BE49-F238E27FC236}">
                <a16:creationId xmlns:a16="http://schemas.microsoft.com/office/drawing/2014/main" id="{3D50EC8A-2E29-C648-BD53-0FD3037A76EF}"/>
              </a:ext>
            </a:extLst>
          </p:cNvPr>
          <p:cNvSpPr>
            <a:spLocks noGrp="1"/>
          </p:cNvSpPr>
          <p:nvPr>
            <p:ph type="subTitle" idx="1"/>
          </p:nvPr>
        </p:nvSpPr>
        <p:spPr/>
        <p:txBody>
          <a:bodyPr/>
          <a:lstStyle/>
          <a:p>
            <a:r>
              <a:rPr lang="en-US" dirty="0">
                <a:solidFill>
                  <a:schemeClr val="bg1"/>
                </a:solidFill>
                <a:latin typeface="Didot" panose="02000503000000020003" pitchFamily="2" charset="-79"/>
                <a:cs typeface="Didot" panose="02000503000000020003" pitchFamily="2" charset="-79"/>
              </a:rPr>
              <a:t>Cammie Peirce</a:t>
            </a:r>
          </a:p>
          <a:p>
            <a:r>
              <a:rPr lang="en-US" dirty="0">
                <a:latin typeface="Didot" panose="02000503000000020003" pitchFamily="2" charset="-79"/>
                <a:cs typeface="Didot" panose="02000503000000020003" pitchFamily="2" charset="-79"/>
              </a:rPr>
              <a:t>Interview with Linnea Hofmeister, Adult Clinical Director</a:t>
            </a:r>
          </a:p>
        </p:txBody>
      </p:sp>
    </p:spTree>
    <p:extLst>
      <p:ext uri="{BB962C8B-B14F-4D97-AF65-F5344CB8AC3E}">
        <p14:creationId xmlns:p14="http://schemas.microsoft.com/office/powerpoint/2010/main" val="144042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DFE3-B6CD-CA43-93C7-0BE643122AEC}"/>
              </a:ext>
            </a:extLst>
          </p:cNvPr>
          <p:cNvSpPr>
            <a:spLocks noGrp="1"/>
          </p:cNvSpPr>
          <p:nvPr>
            <p:ph type="title"/>
          </p:nvPr>
        </p:nvSpPr>
        <p:spPr>
          <a:xfrm>
            <a:off x="804672" y="964692"/>
            <a:ext cx="4476806" cy="1188720"/>
          </a:xfrm>
        </p:spPr>
        <p:txBody>
          <a:bodyPr>
            <a:normAutofit/>
          </a:bodyPr>
          <a:lstStyle/>
          <a:p>
            <a:r>
              <a:rPr lang="en-US">
                <a:latin typeface="Didot" panose="02000503000000020003" pitchFamily="2" charset="-79"/>
                <a:cs typeface="Didot" panose="02000503000000020003" pitchFamily="2" charset="-79"/>
              </a:rPr>
              <a:t>Locations and Services</a:t>
            </a:r>
          </a:p>
        </p:txBody>
      </p:sp>
      <p:sp>
        <p:nvSpPr>
          <p:cNvPr id="3" name="Content Placeholder 2">
            <a:extLst>
              <a:ext uri="{FF2B5EF4-FFF2-40B4-BE49-F238E27FC236}">
                <a16:creationId xmlns:a16="http://schemas.microsoft.com/office/drawing/2014/main" id="{6C326C66-D372-C346-9163-8054EBFA056E}"/>
              </a:ext>
            </a:extLst>
          </p:cNvPr>
          <p:cNvSpPr>
            <a:spLocks noGrp="1"/>
          </p:cNvSpPr>
          <p:nvPr>
            <p:ph idx="1"/>
          </p:nvPr>
        </p:nvSpPr>
        <p:spPr>
          <a:xfrm>
            <a:off x="803244" y="2638044"/>
            <a:ext cx="4492932" cy="3263206"/>
          </a:xfrm>
        </p:spPr>
        <p:txBody>
          <a:bodyPr>
            <a:normAutofit/>
          </a:bodyPr>
          <a:lstStyle/>
          <a:p>
            <a:r>
              <a:rPr lang="en-US" dirty="0">
                <a:latin typeface="Didot" panose="02000503000000020003" pitchFamily="2" charset="-79"/>
                <a:cs typeface="Didot" panose="02000503000000020003" pitchFamily="2" charset="-79"/>
              </a:rPr>
              <a:t>Skowhegan (all services provided)</a:t>
            </a:r>
          </a:p>
          <a:p>
            <a:r>
              <a:rPr lang="en-US" dirty="0">
                <a:latin typeface="Didot" panose="02000503000000020003" pitchFamily="2" charset="-79"/>
                <a:cs typeface="Didot" panose="02000503000000020003" pitchFamily="2" charset="-79"/>
              </a:rPr>
              <a:t>Augusta</a:t>
            </a:r>
          </a:p>
          <a:p>
            <a:r>
              <a:rPr lang="en-US" dirty="0">
                <a:latin typeface="Didot" panose="02000503000000020003" pitchFamily="2" charset="-79"/>
                <a:cs typeface="Didot" panose="02000503000000020003" pitchFamily="2" charset="-79"/>
              </a:rPr>
              <a:t>Bangor</a:t>
            </a:r>
          </a:p>
          <a:p>
            <a:r>
              <a:rPr lang="en-US" dirty="0">
                <a:latin typeface="Didot" panose="02000503000000020003" pitchFamily="2" charset="-79"/>
                <a:cs typeface="Didot" panose="02000503000000020003" pitchFamily="2" charset="-79"/>
              </a:rPr>
              <a:t>Services include:</a:t>
            </a:r>
          </a:p>
          <a:p>
            <a:pPr lvl="1"/>
            <a:r>
              <a:rPr lang="en-US" dirty="0">
                <a:latin typeface="Didot" panose="02000503000000020003" pitchFamily="2" charset="-79"/>
                <a:cs typeface="Didot" panose="02000503000000020003" pitchFamily="2" charset="-79"/>
              </a:rPr>
              <a:t>Case management and counseling</a:t>
            </a:r>
          </a:p>
          <a:p>
            <a:pPr lvl="1"/>
            <a:r>
              <a:rPr lang="en-US" dirty="0">
                <a:latin typeface="Didot" panose="02000503000000020003" pitchFamily="2" charset="-79"/>
                <a:cs typeface="Didot" panose="02000503000000020003" pitchFamily="2" charset="-79"/>
              </a:rPr>
              <a:t>Medication management </a:t>
            </a:r>
          </a:p>
          <a:p>
            <a:pPr lvl="1"/>
            <a:r>
              <a:rPr lang="en-US" dirty="0">
                <a:latin typeface="Didot" panose="02000503000000020003" pitchFamily="2" charset="-79"/>
                <a:cs typeface="Didot" panose="02000503000000020003" pitchFamily="2" charset="-79"/>
              </a:rPr>
              <a:t>Children’s services</a:t>
            </a:r>
          </a:p>
          <a:p>
            <a:pPr lvl="1"/>
            <a:r>
              <a:rPr lang="en-US" dirty="0">
                <a:latin typeface="Didot" panose="02000503000000020003" pitchFamily="2" charset="-79"/>
                <a:cs typeface="Didot" panose="02000503000000020003" pitchFamily="2" charset="-79"/>
              </a:rPr>
              <a:t>Behavioral Health Home Program</a:t>
            </a:r>
          </a:p>
          <a:p>
            <a:endParaRPr lang="en-US" dirty="0">
              <a:latin typeface="Didot" panose="02000503000000020003" pitchFamily="2" charset="-79"/>
              <a:cs typeface="Didot" panose="02000503000000020003" pitchFamily="2" charset="-79"/>
            </a:endParaRPr>
          </a:p>
        </p:txBody>
      </p:sp>
      <p:sp>
        <p:nvSpPr>
          <p:cNvPr id="144" name="Rectangle 143">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rfect Family Stock Images: The New Concept of Family">
            <a:extLst>
              <a:ext uri="{FF2B5EF4-FFF2-40B4-BE49-F238E27FC236}">
                <a16:creationId xmlns:a16="http://schemas.microsoft.com/office/drawing/2014/main" id="{F211266B-9FCC-2848-B022-BE3B2560A8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6272789" y="2237393"/>
            <a:ext cx="4782312" cy="239115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Nov 23, 2021 at 2:48:25 PM" descr="Audio Recording Nov 23, 2021 at 2:48:25 PM">
            <a:hlinkClick r:id="" action="ppaction://media"/>
            <a:extLst>
              <a:ext uri="{FF2B5EF4-FFF2-40B4-BE49-F238E27FC236}">
                <a16:creationId xmlns:a16="http://schemas.microsoft.com/office/drawing/2014/main" id="{33505D87-9436-BC4C-857E-9765DC5FDB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0104" y="5999441"/>
            <a:ext cx="812800" cy="812800"/>
          </a:xfrm>
          <a:prstGeom prst="rect">
            <a:avLst/>
          </a:prstGeom>
        </p:spPr>
      </p:pic>
    </p:spTree>
    <p:extLst>
      <p:ext uri="{BB962C8B-B14F-4D97-AF65-F5344CB8AC3E}">
        <p14:creationId xmlns:p14="http://schemas.microsoft.com/office/powerpoint/2010/main" val="18719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Horz">
          <a:fgClr>
            <a:srgbClr val="D2C0FF"/>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C01E-4BBD-D044-BFE2-404855C93D16}"/>
              </a:ext>
            </a:extLst>
          </p:cNvPr>
          <p:cNvSpPr>
            <a:spLocks noGrp="1"/>
          </p:cNvSpPr>
          <p:nvPr>
            <p:ph type="title"/>
          </p:nvPr>
        </p:nvSpPr>
        <p:spPr/>
        <p:txBody>
          <a:bodyPr/>
          <a:lstStyle/>
          <a:p>
            <a:r>
              <a:rPr lang="en-US" dirty="0">
                <a:latin typeface="Didot" panose="02000503000000020003" pitchFamily="2" charset="-79"/>
                <a:cs typeface="Didot" panose="02000503000000020003" pitchFamily="2" charset="-79"/>
              </a:rPr>
              <a:t>Linnea Hofmeister: Adult Clinical Director</a:t>
            </a:r>
          </a:p>
        </p:txBody>
      </p:sp>
      <p:sp>
        <p:nvSpPr>
          <p:cNvPr id="3" name="Content Placeholder 2">
            <a:extLst>
              <a:ext uri="{FF2B5EF4-FFF2-40B4-BE49-F238E27FC236}">
                <a16:creationId xmlns:a16="http://schemas.microsoft.com/office/drawing/2014/main" id="{8CB161EA-05E2-484B-88ED-B568A45B809C}"/>
              </a:ext>
            </a:extLst>
          </p:cNvPr>
          <p:cNvSpPr>
            <a:spLocks noGrp="1"/>
          </p:cNvSpPr>
          <p:nvPr>
            <p:ph sz="half" idx="1"/>
          </p:nvPr>
        </p:nvSpPr>
        <p:spPr>
          <a:xfrm>
            <a:off x="1339594" y="2746670"/>
            <a:ext cx="4514088" cy="2938160"/>
          </a:xfrm>
          <a:solidFill>
            <a:schemeClr val="bg1"/>
          </a:solidFill>
          <a:ln w="28575">
            <a:solidFill>
              <a:schemeClr val="tx1"/>
            </a:solidFill>
          </a:ln>
        </p:spPr>
        <p:txBody>
          <a:bodyPr/>
          <a:lstStyle/>
          <a:p>
            <a:r>
              <a:rPr lang="en-US" dirty="0">
                <a:latin typeface="Didot" panose="02000503000000020003" pitchFamily="2" charset="-79"/>
                <a:cs typeface="Didot" panose="02000503000000020003" pitchFamily="2" charset="-79"/>
              </a:rPr>
              <a:t>LADC, LCSW, CCS</a:t>
            </a:r>
          </a:p>
          <a:p>
            <a:r>
              <a:rPr lang="en-US" dirty="0">
                <a:latin typeface="Didot" panose="02000503000000020003" pitchFamily="2" charset="-79"/>
                <a:cs typeface="Didot" panose="02000503000000020003" pitchFamily="2" charset="-79"/>
              </a:rPr>
              <a:t>Supervises Case Managers</a:t>
            </a:r>
          </a:p>
          <a:p>
            <a:r>
              <a:rPr lang="en-US" dirty="0">
                <a:latin typeface="Didot" panose="02000503000000020003" pitchFamily="2" charset="-79"/>
                <a:cs typeface="Didot" panose="02000503000000020003" pitchFamily="2" charset="-79"/>
              </a:rPr>
              <a:t>Oversees multiple MBHO programs </a:t>
            </a:r>
          </a:p>
          <a:p>
            <a:r>
              <a:rPr lang="en-US" dirty="0">
                <a:latin typeface="Didot" panose="02000503000000020003" pitchFamily="2" charset="-79"/>
                <a:cs typeface="Didot" panose="02000503000000020003" pitchFamily="2" charset="-79"/>
              </a:rPr>
              <a:t>Responsibilities and routines change daily</a:t>
            </a:r>
          </a:p>
          <a:p>
            <a:r>
              <a:rPr lang="en-US" dirty="0">
                <a:latin typeface="Didot" panose="02000503000000020003" pitchFamily="2" charset="-79"/>
                <a:cs typeface="Didot" panose="02000503000000020003" pitchFamily="2" charset="-79"/>
              </a:rPr>
              <a:t>Education:</a:t>
            </a:r>
          </a:p>
          <a:p>
            <a:pPr lvl="1"/>
            <a:r>
              <a:rPr lang="en-US" sz="1800" dirty="0">
                <a:latin typeface="Didot" panose="02000503000000020003" pitchFamily="2" charset="-79"/>
                <a:cs typeface="Didot" panose="02000503000000020003" pitchFamily="2" charset="-79"/>
              </a:rPr>
              <a:t>Master’s in Social Work</a:t>
            </a:r>
          </a:p>
          <a:p>
            <a:endParaRPr lang="en-US" dirty="0"/>
          </a:p>
        </p:txBody>
      </p:sp>
      <p:pic>
        <p:nvPicPr>
          <p:cNvPr id="5" name="Audio Recording Nov 23, 2021 at 3:46:55 PM" descr="Audio Recording Nov 23, 2021 at 3:46:55 PM">
            <a:hlinkClick r:id="" action="ppaction://media"/>
            <a:extLst>
              <a:ext uri="{FF2B5EF4-FFF2-40B4-BE49-F238E27FC236}">
                <a16:creationId xmlns:a16="http://schemas.microsoft.com/office/drawing/2014/main" id="{3DDA27D1-DCE2-1448-9442-C332A5EA57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86794" y="5740026"/>
            <a:ext cx="812800" cy="812800"/>
          </a:xfrm>
          <a:prstGeom prst="rect">
            <a:avLst/>
          </a:prstGeom>
        </p:spPr>
      </p:pic>
      <p:pic>
        <p:nvPicPr>
          <p:cNvPr id="2050" name="Picture 2" descr="Transparency in the Workplace: Improve Growth, Retention, and Recruiting">
            <a:extLst>
              <a:ext uri="{FF2B5EF4-FFF2-40B4-BE49-F238E27FC236}">
                <a16:creationId xmlns:a16="http://schemas.microsoft.com/office/drawing/2014/main" id="{0B866C97-2BD1-A441-9072-4B6FCDCF4C6C}"/>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338319" y="2760894"/>
            <a:ext cx="5161275" cy="2909713"/>
          </a:xfrm>
          <a:prstGeom prst="rect">
            <a:avLst/>
          </a:prstGeom>
          <a:noFill/>
          <a:ln w="31750">
            <a:solidFill>
              <a:schemeClr val="tx1"/>
            </a:solidFill>
          </a:ln>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79D1-9C0E-6A47-80FE-76E0AD7DE11F}"/>
              </a:ext>
            </a:extLst>
          </p:cNvPr>
          <p:cNvSpPr>
            <a:spLocks noGrp="1"/>
          </p:cNvSpPr>
          <p:nvPr>
            <p:ph type="title"/>
          </p:nvPr>
        </p:nvSpPr>
        <p:spPr>
          <a:xfrm>
            <a:off x="162493" y="215183"/>
            <a:ext cx="5773612" cy="1188720"/>
          </a:xfrm>
          <a:solidFill>
            <a:srgbClr val="B6CCFF">
              <a:alpha val="48320"/>
            </a:srgbClr>
          </a:solidFill>
          <a:ln>
            <a:solidFill>
              <a:schemeClr val="tx1"/>
            </a:solidFill>
          </a:ln>
        </p:spPr>
        <p:txBody>
          <a:bodyPr/>
          <a:lstStyle/>
          <a:p>
            <a:r>
              <a:rPr lang="en-US" dirty="0">
                <a:latin typeface="Didot" panose="02000503000000020003" pitchFamily="2" charset="-79"/>
                <a:cs typeface="Didot" panose="02000503000000020003" pitchFamily="2" charset="-79"/>
              </a:rPr>
              <a:t>Office Environment </a:t>
            </a:r>
          </a:p>
        </p:txBody>
      </p:sp>
      <p:sp>
        <p:nvSpPr>
          <p:cNvPr id="3" name="Content Placeholder 2">
            <a:extLst>
              <a:ext uri="{FF2B5EF4-FFF2-40B4-BE49-F238E27FC236}">
                <a16:creationId xmlns:a16="http://schemas.microsoft.com/office/drawing/2014/main" id="{B9938635-2DCA-F84A-A51D-2BC410A31A50}"/>
              </a:ext>
            </a:extLst>
          </p:cNvPr>
          <p:cNvSpPr>
            <a:spLocks noGrp="1"/>
          </p:cNvSpPr>
          <p:nvPr>
            <p:ph idx="1"/>
          </p:nvPr>
        </p:nvSpPr>
        <p:spPr>
          <a:xfrm>
            <a:off x="2071241" y="4586990"/>
            <a:ext cx="7729728" cy="1678899"/>
          </a:xfrm>
          <a:solidFill>
            <a:schemeClr val="bg1"/>
          </a:solidFill>
          <a:ln w="25400">
            <a:solidFill>
              <a:srgbClr val="B6CCFF"/>
            </a:solidFill>
          </a:ln>
        </p:spPr>
        <p:txBody>
          <a:bodyPr>
            <a:noAutofit/>
          </a:bodyPr>
          <a:lstStyle/>
          <a:p>
            <a:r>
              <a:rPr lang="en-US" dirty="0">
                <a:latin typeface="Didot" panose="02000503000000020003" pitchFamily="2" charset="-79"/>
                <a:cs typeface="Didot" panose="02000503000000020003" pitchFamily="2" charset="-79"/>
              </a:rPr>
              <a:t>Staff support one another emotionally </a:t>
            </a:r>
          </a:p>
          <a:p>
            <a:pPr lvl="1"/>
            <a:r>
              <a:rPr lang="en-US" sz="1800" dirty="0">
                <a:latin typeface="Didot" panose="02000503000000020003" pitchFamily="2" charset="-79"/>
                <a:cs typeface="Didot" panose="02000503000000020003" pitchFamily="2" charset="-79"/>
              </a:rPr>
              <a:t>Helps fellow counselors work through difficulties </a:t>
            </a:r>
          </a:p>
          <a:p>
            <a:r>
              <a:rPr lang="en-US" dirty="0">
                <a:latin typeface="Didot" panose="02000503000000020003" pitchFamily="2" charset="-79"/>
                <a:cs typeface="Didot" panose="02000503000000020003" pitchFamily="2" charset="-79"/>
              </a:rPr>
              <a:t>Counselors are authentic </a:t>
            </a:r>
          </a:p>
          <a:p>
            <a:pPr lvl="1"/>
            <a:r>
              <a:rPr lang="en-US" sz="1800" dirty="0">
                <a:latin typeface="Didot" panose="02000503000000020003" pitchFamily="2" charset="-79"/>
                <a:cs typeface="Didot" panose="02000503000000020003" pitchFamily="2" charset="-79"/>
              </a:rPr>
              <a:t>Clients feel comfortable and heard </a:t>
            </a:r>
          </a:p>
        </p:txBody>
      </p:sp>
      <p:pic>
        <p:nvPicPr>
          <p:cNvPr id="4" name="Audio Recording Nov 23, 2021 at 4:14:14 PM" descr="Audio Recording Nov 23, 2021 at 4:14:14 PM">
            <a:hlinkClick r:id="" action="ppaction://media"/>
            <a:extLst>
              <a:ext uri="{FF2B5EF4-FFF2-40B4-BE49-F238E27FC236}">
                <a16:creationId xmlns:a16="http://schemas.microsoft.com/office/drawing/2014/main" id="{212FB919-C5C8-7E41-8BB3-78CF0C52DA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6041452"/>
            <a:ext cx="812800" cy="812800"/>
          </a:xfrm>
          <a:prstGeom prst="rect">
            <a:avLst/>
          </a:prstGeom>
        </p:spPr>
      </p:pic>
    </p:spTree>
    <p:extLst>
      <p:ext uri="{BB962C8B-B14F-4D97-AF65-F5344CB8AC3E}">
        <p14:creationId xmlns:p14="http://schemas.microsoft.com/office/powerpoint/2010/main" val="28686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D9C1">
            <a:alpha val="6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F48E-CCC2-BC40-95CD-031A2855B1AF}"/>
              </a:ext>
            </a:extLst>
          </p:cNvPr>
          <p:cNvSpPr>
            <a:spLocks noGrp="1"/>
          </p:cNvSpPr>
          <p:nvPr>
            <p:ph type="title"/>
          </p:nvPr>
        </p:nvSpPr>
        <p:spPr>
          <a:xfrm>
            <a:off x="804672" y="598003"/>
            <a:ext cx="4486656" cy="1141497"/>
          </a:xfrm>
          <a:ln w="31750">
            <a:solidFill>
              <a:schemeClr val="tx1"/>
            </a:solidFill>
          </a:ln>
        </p:spPr>
        <p:txBody>
          <a:bodyPr/>
          <a:lstStyle/>
          <a:p>
            <a:r>
              <a:rPr lang="en-US" dirty="0">
                <a:latin typeface="Didot" panose="02000503000000020003" pitchFamily="2" charset="-79"/>
                <a:cs typeface="Didot" panose="02000503000000020003" pitchFamily="2" charset="-79"/>
              </a:rPr>
              <a:t>LCSW vs Case manager</a:t>
            </a:r>
          </a:p>
        </p:txBody>
      </p:sp>
      <p:sp>
        <p:nvSpPr>
          <p:cNvPr id="6" name="Content Placeholder 5">
            <a:extLst>
              <a:ext uri="{FF2B5EF4-FFF2-40B4-BE49-F238E27FC236}">
                <a16:creationId xmlns:a16="http://schemas.microsoft.com/office/drawing/2014/main" id="{91C76397-E688-2142-B6D3-0785DA5962BB}"/>
              </a:ext>
            </a:extLst>
          </p:cNvPr>
          <p:cNvSpPr>
            <a:spLocks noGrp="1"/>
          </p:cNvSpPr>
          <p:nvPr>
            <p:ph idx="1"/>
          </p:nvPr>
        </p:nvSpPr>
        <p:spPr/>
        <p:txBody>
          <a:bodyPr/>
          <a:lstStyle/>
          <a:p>
            <a:r>
              <a:rPr lang="en-US" dirty="0">
                <a:latin typeface="Didot" panose="02000503000000020003" pitchFamily="2" charset="-79"/>
                <a:cs typeface="Didot" panose="02000503000000020003" pitchFamily="2" charset="-79"/>
              </a:rPr>
              <a:t>Extensive training </a:t>
            </a:r>
          </a:p>
          <a:p>
            <a:r>
              <a:rPr lang="en-US" dirty="0">
                <a:latin typeface="Didot" panose="02000503000000020003" pitchFamily="2" charset="-79"/>
                <a:cs typeface="Didot" panose="02000503000000020003" pitchFamily="2" charset="-79"/>
              </a:rPr>
              <a:t>Focus on ethics and core values</a:t>
            </a:r>
          </a:p>
          <a:p>
            <a:r>
              <a:rPr lang="en-US" dirty="0">
                <a:latin typeface="Didot" panose="02000503000000020003" pitchFamily="2" charset="-79"/>
                <a:cs typeface="Didot" panose="02000503000000020003" pitchFamily="2" charset="-79"/>
              </a:rPr>
              <a:t>Education on social justice </a:t>
            </a:r>
          </a:p>
        </p:txBody>
      </p:sp>
      <p:sp>
        <p:nvSpPr>
          <p:cNvPr id="5" name="Text Placeholder 4">
            <a:extLst>
              <a:ext uri="{FF2B5EF4-FFF2-40B4-BE49-F238E27FC236}">
                <a16:creationId xmlns:a16="http://schemas.microsoft.com/office/drawing/2014/main" id="{5313D9D9-3007-ED45-961C-577293E4D360}"/>
              </a:ext>
            </a:extLst>
          </p:cNvPr>
          <p:cNvSpPr>
            <a:spLocks noGrp="1"/>
          </p:cNvSpPr>
          <p:nvPr>
            <p:ph type="body" sz="half" idx="2"/>
          </p:nvPr>
        </p:nvSpPr>
        <p:spPr>
          <a:xfrm>
            <a:off x="7246620" y="368189"/>
            <a:ext cx="3794760" cy="2194036"/>
          </a:xfrm>
        </p:spPr>
        <p:txBody>
          <a:bodyPr>
            <a:noAutofit/>
          </a:bodyPr>
          <a:lstStyle/>
          <a:p>
            <a:r>
              <a:rPr lang="en-US" sz="1800" dirty="0">
                <a:solidFill>
                  <a:schemeClr val="tx1"/>
                </a:solidFill>
                <a:latin typeface="Didot" panose="02000503000000020003" pitchFamily="2" charset="-79"/>
                <a:cs typeface="Didot" panose="02000503000000020003" pitchFamily="2" charset="-79"/>
              </a:rPr>
              <a:t>LCSW</a:t>
            </a:r>
          </a:p>
        </p:txBody>
      </p:sp>
      <p:sp>
        <p:nvSpPr>
          <p:cNvPr id="7" name="Content Placeholder 6">
            <a:extLst>
              <a:ext uri="{FF2B5EF4-FFF2-40B4-BE49-F238E27FC236}">
                <a16:creationId xmlns:a16="http://schemas.microsoft.com/office/drawing/2014/main" id="{1FE0A1D4-3A3B-8047-889A-767612AC710D}"/>
              </a:ext>
            </a:extLst>
          </p:cNvPr>
          <p:cNvSpPr>
            <a:spLocks noGrp="1"/>
          </p:cNvSpPr>
          <p:nvPr>
            <p:ph sz="quarter" idx="4294967295"/>
          </p:nvPr>
        </p:nvSpPr>
        <p:spPr>
          <a:xfrm>
            <a:off x="6736080" y="3456178"/>
            <a:ext cx="4252912" cy="2597150"/>
          </a:xfrm>
        </p:spPr>
        <p:txBody>
          <a:bodyPr/>
          <a:lstStyle/>
          <a:p>
            <a:r>
              <a:rPr lang="en-US" dirty="0">
                <a:latin typeface="Didot" panose="02000503000000020003" pitchFamily="2" charset="-79"/>
                <a:cs typeface="Didot" panose="02000503000000020003" pitchFamily="2" charset="-79"/>
              </a:rPr>
              <a:t>Different training in undergraduate classes</a:t>
            </a:r>
          </a:p>
          <a:p>
            <a:r>
              <a:rPr lang="en-US" dirty="0">
                <a:latin typeface="Didot" panose="02000503000000020003" pitchFamily="2" charset="-79"/>
                <a:cs typeface="Didot" panose="02000503000000020003" pitchFamily="2" charset="-79"/>
              </a:rPr>
              <a:t>Many get Bachelor’s of Mental Health</a:t>
            </a:r>
          </a:p>
          <a:p>
            <a:r>
              <a:rPr lang="en-US" dirty="0">
                <a:latin typeface="Didot" panose="02000503000000020003" pitchFamily="2" charset="-79"/>
                <a:cs typeface="Didot" panose="02000503000000020003" pitchFamily="2" charset="-79"/>
              </a:rPr>
              <a:t>Have to learn core values specific to the field </a:t>
            </a:r>
          </a:p>
        </p:txBody>
      </p:sp>
      <p:sp>
        <p:nvSpPr>
          <p:cNvPr id="8" name="Text Placeholder 7">
            <a:extLst>
              <a:ext uri="{FF2B5EF4-FFF2-40B4-BE49-F238E27FC236}">
                <a16:creationId xmlns:a16="http://schemas.microsoft.com/office/drawing/2014/main" id="{B1F19A05-0BDA-EF41-AE25-E3826106A268}"/>
              </a:ext>
            </a:extLst>
          </p:cNvPr>
          <p:cNvSpPr>
            <a:spLocks noGrp="1"/>
          </p:cNvSpPr>
          <p:nvPr>
            <p:ph type="body" sz="quarter" idx="4294967295"/>
          </p:nvPr>
        </p:nvSpPr>
        <p:spPr>
          <a:xfrm>
            <a:off x="7008812" y="2998708"/>
            <a:ext cx="4270375" cy="307975"/>
          </a:xfrm>
        </p:spPr>
        <p:txBody>
          <a:bodyPr>
            <a:noAutofit/>
          </a:bodyPr>
          <a:lstStyle/>
          <a:p>
            <a:pPr marL="0" indent="0" algn="ctr">
              <a:buNone/>
            </a:pPr>
            <a:r>
              <a:rPr lang="en-US" dirty="0">
                <a:latin typeface="Didot" panose="02000503000000020003" pitchFamily="2" charset="-79"/>
                <a:cs typeface="Didot" panose="02000503000000020003" pitchFamily="2" charset="-79"/>
              </a:rPr>
              <a:t>Case Manager</a:t>
            </a:r>
          </a:p>
        </p:txBody>
      </p:sp>
      <p:pic>
        <p:nvPicPr>
          <p:cNvPr id="9" name="Audio Recording Nov 28, 2021 at 2:38:26 PM" descr="Audio Recording Nov 28, 2021 at 2:38:26 PM">
            <a:hlinkClick r:id="" action="ppaction://media"/>
            <a:extLst>
              <a:ext uri="{FF2B5EF4-FFF2-40B4-BE49-F238E27FC236}">
                <a16:creationId xmlns:a16="http://schemas.microsoft.com/office/drawing/2014/main" id="{17EB508A-52E6-D74F-A1FB-77A590629D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1498" y="5821392"/>
            <a:ext cx="812800" cy="812800"/>
          </a:xfrm>
          <a:prstGeom prst="rect">
            <a:avLst/>
          </a:prstGeom>
        </p:spPr>
      </p:pic>
      <p:pic>
        <p:nvPicPr>
          <p:cNvPr id="4098" name="Picture 2" descr="Scottsdale Counseling - Pathways Counseling Services">
            <a:extLst>
              <a:ext uri="{FF2B5EF4-FFF2-40B4-BE49-F238E27FC236}">
                <a16:creationId xmlns:a16="http://schemas.microsoft.com/office/drawing/2014/main" id="{495DD6C7-422E-914A-8DEF-17454ADD7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2562225"/>
            <a:ext cx="5588000" cy="314325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2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9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C0FF">
            <a:alpha val="5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76B7-E0EE-194F-81C0-6571CCF57364}"/>
              </a:ext>
            </a:extLst>
          </p:cNvPr>
          <p:cNvSpPr>
            <a:spLocks noGrp="1"/>
          </p:cNvSpPr>
          <p:nvPr>
            <p:ph type="title"/>
          </p:nvPr>
        </p:nvSpPr>
        <p:spPr>
          <a:xfrm>
            <a:off x="2231136" y="218440"/>
            <a:ext cx="7729728" cy="1188720"/>
          </a:xfrm>
          <a:solidFill>
            <a:schemeClr val="bg1"/>
          </a:solidFill>
          <a:ln w="31750">
            <a:solidFill>
              <a:srgbClr val="B6CCFF"/>
            </a:solidFill>
          </a:ln>
        </p:spPr>
        <p:txBody>
          <a:bodyPr/>
          <a:lstStyle/>
          <a:p>
            <a:r>
              <a:rPr lang="en-US" dirty="0">
                <a:latin typeface="Didot" panose="02000503000000020003" pitchFamily="2" charset="-79"/>
                <a:cs typeface="Didot" panose="02000503000000020003" pitchFamily="2" charset="-79"/>
              </a:rPr>
              <a:t>Final Notes and Contact Information</a:t>
            </a:r>
          </a:p>
        </p:txBody>
      </p:sp>
      <p:sp>
        <p:nvSpPr>
          <p:cNvPr id="3" name="Content Placeholder 2">
            <a:extLst>
              <a:ext uri="{FF2B5EF4-FFF2-40B4-BE49-F238E27FC236}">
                <a16:creationId xmlns:a16="http://schemas.microsoft.com/office/drawing/2014/main" id="{9E9B107B-D518-7748-BAB6-33D731F3E26F}"/>
              </a:ext>
            </a:extLst>
          </p:cNvPr>
          <p:cNvSpPr>
            <a:spLocks noGrp="1"/>
          </p:cNvSpPr>
          <p:nvPr>
            <p:ph sz="half" idx="1"/>
          </p:nvPr>
        </p:nvSpPr>
        <p:spPr>
          <a:xfrm>
            <a:off x="445355" y="1925938"/>
            <a:ext cx="4271771" cy="2886701"/>
          </a:xfrm>
          <a:solidFill>
            <a:schemeClr val="bg1"/>
          </a:solidFill>
          <a:ln w="31750">
            <a:solidFill>
              <a:srgbClr val="B6CCFF"/>
            </a:solidFill>
          </a:ln>
        </p:spPr>
        <p:txBody>
          <a:bodyPr>
            <a:normAutofit/>
          </a:bodyPr>
          <a:lstStyle/>
          <a:p>
            <a:r>
              <a:rPr lang="en-US" dirty="0">
                <a:latin typeface="Didot" panose="02000503000000020003" pitchFamily="2" charset="-79"/>
                <a:cs typeface="Didot" panose="02000503000000020003" pitchFamily="2" charset="-79"/>
              </a:rPr>
              <a:t>Counseling is a fulfilling job</a:t>
            </a:r>
          </a:p>
          <a:p>
            <a:pPr lvl="1"/>
            <a:r>
              <a:rPr lang="en-US" sz="1800" dirty="0">
                <a:latin typeface="Didot" panose="02000503000000020003" pitchFamily="2" charset="-79"/>
                <a:cs typeface="Didot" panose="02000503000000020003" pitchFamily="2" charset="-79"/>
              </a:rPr>
              <a:t>Interact with new people frequently</a:t>
            </a:r>
          </a:p>
          <a:p>
            <a:pPr lvl="1"/>
            <a:r>
              <a:rPr lang="en-US" sz="1800" dirty="0">
                <a:latin typeface="Didot" panose="02000503000000020003" pitchFamily="2" charset="-79"/>
                <a:cs typeface="Didot" panose="02000503000000020003" pitchFamily="2" charset="-79"/>
              </a:rPr>
              <a:t>Very rewarding to help those in your community</a:t>
            </a:r>
          </a:p>
          <a:p>
            <a:r>
              <a:rPr lang="en-US" dirty="0">
                <a:latin typeface="Didot" panose="02000503000000020003" pitchFamily="2" charset="-79"/>
                <a:cs typeface="Didot" panose="02000503000000020003" pitchFamily="2" charset="-79"/>
              </a:rPr>
              <a:t>Paperwork can be overwhelming</a:t>
            </a:r>
          </a:p>
          <a:p>
            <a:r>
              <a:rPr lang="en-US" dirty="0">
                <a:latin typeface="Didot" panose="02000503000000020003" pitchFamily="2" charset="-79"/>
                <a:cs typeface="Didot" panose="02000503000000020003" pitchFamily="2" charset="-79"/>
              </a:rPr>
              <a:t>Keep an open mind, you can always reevaluate</a:t>
            </a:r>
          </a:p>
          <a:p>
            <a:pPr lvl="1"/>
            <a:endParaRPr lang="en-US" dirty="0"/>
          </a:p>
          <a:p>
            <a:endParaRPr lang="en-US" dirty="0"/>
          </a:p>
        </p:txBody>
      </p:sp>
      <p:pic>
        <p:nvPicPr>
          <p:cNvPr id="5" name="Audio Recording Nov 28, 2021 at 3:07:36 PM" descr="Audio Recording Nov 28, 2021 at 3:07:36 PM">
            <a:hlinkClick r:id="" action="ppaction://media"/>
            <a:extLst>
              <a:ext uri="{FF2B5EF4-FFF2-40B4-BE49-F238E27FC236}">
                <a16:creationId xmlns:a16="http://schemas.microsoft.com/office/drawing/2014/main" id="{3AAC44AD-50B8-DF45-899E-B13C0C96D1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3799" y="406400"/>
            <a:ext cx="812800" cy="812800"/>
          </a:xfrm>
          <a:prstGeom prst="rect">
            <a:avLst/>
          </a:prstGeom>
        </p:spPr>
      </p:pic>
      <p:pic>
        <p:nvPicPr>
          <p:cNvPr id="5122" name="Picture 2" descr="Maine Behavioral Health Organization">
            <a:extLst>
              <a:ext uri="{FF2B5EF4-FFF2-40B4-BE49-F238E27FC236}">
                <a16:creationId xmlns:a16="http://schemas.microsoft.com/office/drawing/2014/main" id="{0C16D069-D502-1D4E-8BE0-FC5629E427E0}"/>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45354" y="5269504"/>
            <a:ext cx="4271771" cy="1318242"/>
          </a:xfrm>
          <a:prstGeom prst="rect">
            <a:avLst/>
          </a:prstGeom>
          <a:noFill/>
          <a:ln w="31750">
            <a:solidFill>
              <a:srgbClr val="B6CCFF"/>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675B38-5303-714D-9555-517EB0E77876}"/>
              </a:ext>
            </a:extLst>
          </p:cNvPr>
          <p:cNvSpPr txBox="1"/>
          <p:nvPr/>
        </p:nvSpPr>
        <p:spPr>
          <a:xfrm>
            <a:off x="5136232" y="1533037"/>
            <a:ext cx="6792297" cy="5355312"/>
          </a:xfrm>
          <a:prstGeom prst="rect">
            <a:avLst/>
          </a:prstGeom>
          <a:solidFill>
            <a:schemeClr val="bg1"/>
          </a:solidFill>
          <a:ln w="31750">
            <a:solidFill>
              <a:srgbClr val="B6CCFF"/>
            </a:solidFill>
          </a:ln>
        </p:spPr>
        <p:txBody>
          <a:bodyPr wrap="square" rtlCol="0">
            <a:spAutoFit/>
          </a:bodyPr>
          <a:lstStyle/>
          <a:p>
            <a:r>
              <a:rPr lang="en-US" dirty="0">
                <a:latin typeface="Didot" panose="02000503000000020003" pitchFamily="2" charset="-79"/>
                <a:cs typeface="Didot" panose="02000503000000020003" pitchFamily="2" charset="-79"/>
              </a:rPr>
              <a:t>Main Number:</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Phone: (888) 922-4736</a:t>
            </a:r>
          </a:p>
          <a:p>
            <a:endParaRPr lang="en-US" dirty="0">
              <a:latin typeface="Didot" panose="02000503000000020003" pitchFamily="2" charset="-79"/>
              <a:cs typeface="Didot" panose="02000503000000020003" pitchFamily="2" charset="-79"/>
            </a:endParaRPr>
          </a:p>
          <a:p>
            <a:r>
              <a:rPr lang="en-US" dirty="0">
                <a:latin typeface="Didot" panose="02000503000000020003" pitchFamily="2" charset="-79"/>
                <a:cs typeface="Didot" panose="02000503000000020003" pitchFamily="2" charset="-79"/>
              </a:rPr>
              <a:t>Augusta Office:</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49 Oak Street</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Augusta, Maine 04330</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Phone: (207) 458-4642</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Fax: (844) 331-2315</a:t>
            </a:r>
          </a:p>
          <a:p>
            <a:endParaRPr lang="en-US" dirty="0">
              <a:latin typeface="Didot" panose="02000503000000020003" pitchFamily="2" charset="-79"/>
              <a:cs typeface="Didot" panose="02000503000000020003" pitchFamily="2" charset="-79"/>
            </a:endParaRPr>
          </a:p>
          <a:p>
            <a:r>
              <a:rPr lang="en-US" dirty="0">
                <a:latin typeface="Didot" panose="02000503000000020003" pitchFamily="2" charset="-79"/>
                <a:cs typeface="Didot" panose="02000503000000020003" pitchFamily="2" charset="-79"/>
              </a:rPr>
              <a:t>Skowhegan Office and Med Clinic:</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30 Leavitt Street</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Skowhegan, ME 04976</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Phone: (207) 474-3244</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Phone: (207) 485-4554</a:t>
            </a: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Fax: (207) 474-5244</a:t>
            </a:r>
            <a:br>
              <a:rPr lang="en-US" dirty="0">
                <a:latin typeface="Didot" panose="02000503000000020003" pitchFamily="2" charset="-79"/>
                <a:cs typeface="Didot" panose="02000503000000020003" pitchFamily="2" charset="-79"/>
              </a:rPr>
            </a:br>
            <a:br>
              <a:rPr lang="en-US" dirty="0">
                <a:latin typeface="Didot" panose="02000503000000020003" pitchFamily="2" charset="-79"/>
                <a:cs typeface="Didot" panose="02000503000000020003" pitchFamily="2" charset="-79"/>
              </a:rPr>
            </a:br>
            <a:r>
              <a:rPr lang="en-US" dirty="0">
                <a:latin typeface="Didot" panose="02000503000000020003" pitchFamily="2" charset="-79"/>
                <a:cs typeface="Didot" panose="02000503000000020003" pitchFamily="2" charset="-79"/>
              </a:rPr>
              <a:t>Email:  </a:t>
            </a:r>
            <a:r>
              <a:rPr lang="en-US" dirty="0">
                <a:latin typeface="Didot" panose="02000503000000020003" pitchFamily="2" charset="-79"/>
                <a:cs typeface="Didot" panose="02000503000000020003" pitchFamily="2" charset="-79"/>
                <a:hlinkClick r:id="rId7"/>
              </a:rPr>
              <a:t>mainebehavioralhealth@mainebehavioralhealth.org</a:t>
            </a:r>
            <a:endParaRPr lang="en-US" dirty="0">
              <a:latin typeface="Didot" panose="02000503000000020003" pitchFamily="2" charset="-79"/>
              <a:cs typeface="Didot" panose="02000503000000020003" pitchFamily="2" charset="-79"/>
            </a:endParaRPr>
          </a:p>
          <a:p>
            <a:r>
              <a:rPr lang="en-US" dirty="0">
                <a:latin typeface="Didot" panose="02000503000000020003" pitchFamily="2" charset="-79"/>
                <a:cs typeface="Didot" panose="02000503000000020003" pitchFamily="2" charset="-79"/>
              </a:rPr>
              <a:t>24-Hour On-Call Phone Number:  (207) 458-4642</a:t>
            </a:r>
          </a:p>
          <a:p>
            <a:endParaRPr lang="en-US" dirty="0"/>
          </a:p>
        </p:txBody>
      </p:sp>
      <p:pic>
        <p:nvPicPr>
          <p:cNvPr id="5126" name="Picture 6">
            <a:extLst>
              <a:ext uri="{FF2B5EF4-FFF2-40B4-BE49-F238E27FC236}">
                <a16:creationId xmlns:a16="http://schemas.microsoft.com/office/drawing/2014/main" id="{7443EE92-A825-F443-8253-F952C2674A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5210" y="3812583"/>
            <a:ext cx="2821389" cy="2116042"/>
          </a:xfrm>
          <a:prstGeom prst="rect">
            <a:avLst/>
          </a:prstGeom>
          <a:noFill/>
          <a:ln w="31750">
            <a:solidFill>
              <a:srgbClr val="B6CCFF"/>
            </a:solidFill>
          </a:ln>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B2E7AFD2-F7E1-854F-A49D-EEB7978AFC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5210" y="1606876"/>
            <a:ext cx="2821389" cy="2117149"/>
          </a:xfrm>
          <a:prstGeom prst="rect">
            <a:avLst/>
          </a:prstGeom>
          <a:noFill/>
          <a:ln w="31750">
            <a:solidFill>
              <a:srgbClr val="B6CC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{C0834295-EA4C-9B49-9F92-C0FB60B7258F}tf10001120</Template>
  <TotalTime>7329</TotalTime>
  <Words>1343</Words>
  <Application>Microsoft Macintosh PowerPoint</Application>
  <PresentationFormat>Widescreen</PresentationFormat>
  <Paragraphs>74</Paragraphs>
  <Slides>6</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Didot</vt:lpstr>
      <vt:lpstr>Gill Sans MT</vt:lpstr>
      <vt:lpstr>Parcel</vt:lpstr>
      <vt:lpstr>Maine Behavioral Health Organization</vt:lpstr>
      <vt:lpstr>Locations and Services</vt:lpstr>
      <vt:lpstr>Linnea Hofmeister: Adult Clinical Director</vt:lpstr>
      <vt:lpstr>Office Environment </vt:lpstr>
      <vt:lpstr>LCSW vs Case manager</vt:lpstr>
      <vt:lpstr>Final Notes and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Behavioral Health Organization</dc:title>
  <dc:creator>Cammie Peirce</dc:creator>
  <cp:lastModifiedBy>Cammie Peirce</cp:lastModifiedBy>
  <cp:revision>1</cp:revision>
  <dcterms:created xsi:type="dcterms:W3CDTF">2021-11-23T18:27:49Z</dcterms:created>
  <dcterms:modified xsi:type="dcterms:W3CDTF">2021-11-28T20:37:05Z</dcterms:modified>
</cp:coreProperties>
</file>