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
      <p:font typeface="Pacifico"/>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Pacifico-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4f35e8b4a3b06d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f35e8b4a3b06d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4f35e8b4a3b06d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f35e8b4a3b06d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4f35e8b4a3b06d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f35e8b4a3b06d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4f35e8b4a3b06d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f35e8b4a3b06d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4b3a6cd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4b3a6c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d280c48ec0c9e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d280c48ec0c9e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d280c48ec0c9e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d280c48ec0c9e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b9a0b074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b9a0b074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4f35e8b4a3b06d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f35e8b4a3b06d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4f35e8b4a3b06d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f35e8b4a3b06d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6dd8cce5557e68d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dd8cce5557e68d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4f35e8b4a3b06d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f35e8b4a3b06d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wZQNdXW1MQtIdKKVW3pMg4a8mro6rys1/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drive.google.com/file/d/10KR38gntzdmsy2bRULFzR34Us9MPTrgA/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drive.google.com/file/d/1-ywVEzXMBL4eUKvRAb6f1zpCWorfj5PQ/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drive.google.com/file/d/108joJAaMr9Sc9iNOPLpcBHerrhHs2jpx/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drive.google.com/file/d/10XHlHqbnfQRdtUbVCxqB9hEqhms1BMk_/view"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hyperlink" Target="http://drive.google.com/file/d/10aRigB-jsZ7fHzxUqlmVoXhHncNTMa2i/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drive.google.com/file/d/1-6xD9NREmdt_u2d9jdDpFP8H9q9wwyQ4/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drive.google.com/file/d/1-Rg2w0wrLBNfDeRazVo1YObf1ltwn8b9/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IePeDnobzeTuAUOYESALxxrI__Pke2k/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drive.google.com/file/d/1-icrXIMAEUWVZOiO-7WbdVYTWidMvdWp/view" TargetMode="External"/><Relationship Id="rId5" Type="http://schemas.openxmlformats.org/officeDocument/2006/relationships/image" Target="../media/image1.png"/><Relationship Id="rId6" Type="http://schemas.openxmlformats.org/officeDocument/2006/relationships/hyperlink" Target="http://drive.google.com/file/d/1-CsZVAhh42dWBfn0UEZvM9o3cLzRJK11/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drive.google.com/file/d/1-hLkf6PMXwCYTQ_EKIz4DGSGn893KNzN/view" TargetMode="External"/><Relationship Id="rId4" Type="http://schemas.openxmlformats.org/officeDocument/2006/relationships/image" Target="../media/image1.png"/><Relationship Id="rId5" Type="http://schemas.openxmlformats.org/officeDocument/2006/relationships/hyperlink" Target="http://drive.google.com/file/d/1-gi_kkBUEKp0g_8KY0WoMoK1yrDxIYqZ/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drive.google.com/file/d/1-vh0I5E_b7Uz-PlCuTz82tELiyBlElC-/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http://drive.google.com/file/d/1-v1fJTVgo1QNfvfSKT2m4XCfNnW94mIz/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drive.google.com/file/d/1-kOiHogpq_A1pIfKnLtInehF6znKkAIR/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35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Independent Living Support Services and Homecare</a:t>
            </a:r>
            <a:endParaRPr/>
          </a:p>
        </p:txBody>
      </p:sp>
      <p:sp>
        <p:nvSpPr>
          <p:cNvPr id="73" name="Google Shape;73;p13"/>
          <p:cNvSpPr txBox="1"/>
          <p:nvPr>
            <p:ph idx="1" type="subTitle"/>
          </p:nvPr>
        </p:nvSpPr>
        <p:spPr>
          <a:xfrm>
            <a:off x="2275975" y="3105150"/>
            <a:ext cx="6331500" cy="67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i="1" lang="en" sz="3400">
                <a:latin typeface="Raleway"/>
                <a:ea typeface="Raleway"/>
                <a:cs typeface="Raleway"/>
                <a:sym typeface="Raleway"/>
              </a:rPr>
              <a:t>FirstLight Home Care</a:t>
            </a:r>
            <a:endParaRPr b="1" i="1" sz="3400"/>
          </a:p>
        </p:txBody>
      </p:sp>
      <p:sp>
        <p:nvSpPr>
          <p:cNvPr id="74" name="Google Shape;74;p13"/>
          <p:cNvSpPr txBox="1"/>
          <p:nvPr/>
        </p:nvSpPr>
        <p:spPr>
          <a:xfrm>
            <a:off x="6235700" y="4747200"/>
            <a:ext cx="2667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By Sierra Pomerleau </a:t>
            </a:r>
            <a:endParaRPr b="1">
              <a:solidFill>
                <a:srgbClr val="FFFFFF"/>
              </a:solidFill>
              <a:latin typeface="Raleway"/>
              <a:ea typeface="Raleway"/>
              <a:cs typeface="Raleway"/>
              <a:sym typeface="Raleway"/>
            </a:endParaRPr>
          </a:p>
        </p:txBody>
      </p:sp>
      <p:pic>
        <p:nvPicPr>
          <p:cNvPr id="75" name="Google Shape;75;p13" title="Slide one.mp3">
            <a:hlinkClick r:id="rId3"/>
          </p:cNvPr>
          <p:cNvPicPr preferRelativeResize="0"/>
          <p:nvPr/>
        </p:nvPicPr>
        <p:blipFill>
          <a:blip r:embed="rId4">
            <a:alphaModFix/>
          </a:blip>
          <a:stretch>
            <a:fillRect/>
          </a:stretch>
        </p:blipFill>
        <p:spPr>
          <a:xfrm>
            <a:off x="152400" y="152400"/>
            <a:ext cx="676500"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43" name="Shape 143"/>
        <p:cNvGrpSpPr/>
        <p:nvPr/>
      </p:nvGrpSpPr>
      <p:grpSpPr>
        <a:xfrm>
          <a:off x="0" y="0"/>
          <a:ext cx="0" cy="0"/>
          <a:chOff x="0" y="0"/>
          <a:chExt cx="0" cy="0"/>
        </a:xfrm>
      </p:grpSpPr>
      <p:sp>
        <p:nvSpPr>
          <p:cNvPr id="144" name="Google Shape;144;p22"/>
          <p:cNvSpPr txBox="1"/>
          <p:nvPr>
            <p:ph type="title"/>
          </p:nvPr>
        </p:nvSpPr>
        <p:spPr>
          <a:xfrm>
            <a:off x="796125" y="185100"/>
            <a:ext cx="5197200" cy="123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Why do you think at home care and other related services are important?</a:t>
            </a:r>
            <a:endParaRPr sz="2400"/>
          </a:p>
        </p:txBody>
      </p:sp>
      <p:sp>
        <p:nvSpPr>
          <p:cNvPr id="145" name="Google Shape;145;p22"/>
          <p:cNvSpPr txBox="1"/>
          <p:nvPr>
            <p:ph type="title"/>
          </p:nvPr>
        </p:nvSpPr>
        <p:spPr>
          <a:xfrm>
            <a:off x="484975" y="175320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Home care is </a:t>
            </a:r>
            <a:r>
              <a:rPr lang="en" sz="1700">
                <a:latin typeface="Lato"/>
                <a:ea typeface="Lato"/>
                <a:cs typeface="Lato"/>
                <a:sym typeface="Lato"/>
              </a:rPr>
              <a:t>important</a:t>
            </a:r>
            <a:r>
              <a:rPr lang="en" sz="1700">
                <a:latin typeface="Lato"/>
                <a:ea typeface="Lato"/>
                <a:cs typeface="Lato"/>
                <a:sym typeface="Lato"/>
              </a:rPr>
              <a:t> because keeps them in their own home, in </a:t>
            </a:r>
            <a:r>
              <a:rPr lang="en" sz="1700">
                <a:latin typeface="Lato"/>
                <a:ea typeface="Lato"/>
                <a:cs typeface="Lato"/>
                <a:sym typeface="Lato"/>
              </a:rPr>
              <a:t>their</a:t>
            </a:r>
            <a:r>
              <a:rPr lang="en" sz="1700">
                <a:latin typeface="Lato"/>
                <a:ea typeface="Lato"/>
                <a:cs typeface="Lato"/>
                <a:sym typeface="Lato"/>
              </a:rPr>
              <a:t> </a:t>
            </a:r>
            <a:r>
              <a:rPr lang="en" sz="1700">
                <a:latin typeface="Lato"/>
                <a:ea typeface="Lato"/>
                <a:cs typeface="Lato"/>
                <a:sym typeface="Lato"/>
              </a:rPr>
              <a:t>comfort</a:t>
            </a:r>
            <a:r>
              <a:rPr lang="en" sz="1700">
                <a:latin typeface="Lato"/>
                <a:ea typeface="Lato"/>
                <a:cs typeface="Lato"/>
                <a:sym typeface="Lato"/>
              </a:rPr>
              <a:t> and  a place where they are familiar with. Comfortable and familararily are something we all hold dear and don’t always realize until that thought becomes threatened. We are to be there not just as a job but someone in their support system they look up to and can always be there.</a:t>
            </a:r>
            <a:endParaRPr sz="1700">
              <a:latin typeface="Lato"/>
              <a:ea typeface="Lato"/>
              <a:cs typeface="Lato"/>
              <a:sym typeface="Lato"/>
            </a:endParaRPr>
          </a:p>
        </p:txBody>
      </p:sp>
      <p:pic>
        <p:nvPicPr>
          <p:cNvPr id="146" name="Google Shape;146;p22" title="slide 13.mp3">
            <a:hlinkClick r:id="rId3"/>
          </p:cNvPr>
          <p:cNvPicPr preferRelativeResize="0"/>
          <p:nvPr/>
        </p:nvPicPr>
        <p:blipFill>
          <a:blip r:embed="rId4">
            <a:alphaModFix/>
          </a:blip>
          <a:stretch>
            <a:fillRect/>
          </a:stretch>
        </p:blipFill>
        <p:spPr>
          <a:xfrm>
            <a:off x="6145725" y="152400"/>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50" name="Shape 150"/>
        <p:cNvGrpSpPr/>
        <p:nvPr/>
      </p:nvGrpSpPr>
      <p:grpSpPr>
        <a:xfrm>
          <a:off x="0" y="0"/>
          <a:ext cx="0" cy="0"/>
          <a:chOff x="0" y="0"/>
          <a:chExt cx="0" cy="0"/>
        </a:xfrm>
      </p:grpSpPr>
      <p:sp>
        <p:nvSpPr>
          <p:cNvPr id="151" name="Google Shape;151;p23"/>
          <p:cNvSpPr txBox="1"/>
          <p:nvPr>
            <p:ph type="title"/>
          </p:nvPr>
        </p:nvSpPr>
        <p:spPr>
          <a:xfrm>
            <a:off x="700875" y="3057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What is the biggest challenge when working with those with physical and mental </a:t>
            </a:r>
            <a:r>
              <a:rPr lang="en" sz="2400"/>
              <a:t>disabilities? </a:t>
            </a:r>
            <a:endParaRPr sz="2400"/>
          </a:p>
        </p:txBody>
      </p:sp>
      <p:sp>
        <p:nvSpPr>
          <p:cNvPr id="152" name="Google Shape;152;p23"/>
          <p:cNvSpPr txBox="1"/>
          <p:nvPr>
            <p:ph type="title"/>
          </p:nvPr>
        </p:nvSpPr>
        <p:spPr>
          <a:xfrm>
            <a:off x="484975" y="175320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In the literal way, redirection when they get fixated on something, and knowing how to redirect the </a:t>
            </a:r>
            <a:r>
              <a:rPr lang="en" sz="1700">
                <a:latin typeface="Lato"/>
                <a:ea typeface="Lato"/>
                <a:cs typeface="Lato"/>
                <a:sym typeface="Lato"/>
              </a:rPr>
              <a:t>individual</a:t>
            </a:r>
            <a:r>
              <a:rPr lang="en" sz="1700">
                <a:latin typeface="Lato"/>
                <a:ea typeface="Lato"/>
                <a:cs typeface="Lato"/>
                <a:sym typeface="Lato"/>
              </a:rPr>
              <a:t> to </a:t>
            </a:r>
            <a:r>
              <a:rPr lang="en" sz="1700">
                <a:latin typeface="Lato"/>
                <a:ea typeface="Lato"/>
                <a:cs typeface="Lato"/>
                <a:sym typeface="Lato"/>
              </a:rPr>
              <a:t>their</a:t>
            </a:r>
            <a:r>
              <a:rPr lang="en" sz="1700">
                <a:latin typeface="Lato"/>
                <a:ea typeface="Lato"/>
                <a:cs typeface="Lato"/>
                <a:sym typeface="Lato"/>
              </a:rPr>
              <a:t> </a:t>
            </a:r>
            <a:r>
              <a:rPr lang="en" sz="1700">
                <a:latin typeface="Lato"/>
                <a:ea typeface="Lato"/>
                <a:cs typeface="Lato"/>
                <a:sym typeface="Lato"/>
              </a:rPr>
              <a:t>personal</a:t>
            </a:r>
            <a:r>
              <a:rPr lang="en" sz="1700">
                <a:latin typeface="Lato"/>
                <a:ea typeface="Lato"/>
                <a:cs typeface="Lato"/>
                <a:sym typeface="Lato"/>
              </a:rPr>
              <a:t> preference. You really have to know the person and have 100% your focus and patience with them. It’s not more or so of an individual challenge but not everyone has patience and people often take care as a general term with one set of rules.</a:t>
            </a:r>
            <a:endParaRPr sz="1700">
              <a:latin typeface="Lato"/>
              <a:ea typeface="Lato"/>
              <a:cs typeface="Lato"/>
              <a:sym typeface="Lato"/>
            </a:endParaRPr>
          </a:p>
        </p:txBody>
      </p:sp>
      <p:pic>
        <p:nvPicPr>
          <p:cNvPr id="153" name="Google Shape;153;p23" title="slide 10.mp3">
            <a:hlinkClick r:id="rId3"/>
          </p:cNvPr>
          <p:cNvPicPr preferRelativeResize="0"/>
          <p:nvPr/>
        </p:nvPicPr>
        <p:blipFill>
          <a:blip r:embed="rId4">
            <a:alphaModFix/>
          </a:blip>
          <a:stretch>
            <a:fillRect/>
          </a:stretch>
        </p:blipFill>
        <p:spPr>
          <a:xfrm>
            <a:off x="6050475" y="152400"/>
            <a:ext cx="594400" cy="59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57" name="Shape 157"/>
        <p:cNvGrpSpPr/>
        <p:nvPr/>
      </p:nvGrpSpPr>
      <p:grpSpPr>
        <a:xfrm>
          <a:off x="0" y="0"/>
          <a:ext cx="0" cy="0"/>
          <a:chOff x="0" y="0"/>
          <a:chExt cx="0" cy="0"/>
        </a:xfrm>
      </p:grpSpPr>
      <p:sp>
        <p:nvSpPr>
          <p:cNvPr id="158" name="Google Shape;158;p24"/>
          <p:cNvSpPr txBox="1"/>
          <p:nvPr>
            <p:ph type="title"/>
          </p:nvPr>
        </p:nvSpPr>
        <p:spPr>
          <a:xfrm>
            <a:off x="700875" y="305750"/>
            <a:ext cx="5197200" cy="127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Do you think home care and other independent services are not getting enough attention?</a:t>
            </a:r>
            <a:endParaRPr sz="2400"/>
          </a:p>
        </p:txBody>
      </p:sp>
      <p:sp>
        <p:nvSpPr>
          <p:cNvPr id="159" name="Google Shape;159;p24"/>
          <p:cNvSpPr txBox="1"/>
          <p:nvPr>
            <p:ph type="title"/>
          </p:nvPr>
        </p:nvSpPr>
        <p:spPr>
          <a:xfrm>
            <a:off x="484975" y="175320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Need more people, caregiving takes a certain type of person. Patience. Its hard in our current world and </a:t>
            </a:r>
            <a:r>
              <a:rPr lang="en" sz="1700">
                <a:latin typeface="Lato"/>
                <a:ea typeface="Lato"/>
                <a:cs typeface="Lato"/>
                <a:sym typeface="Lato"/>
              </a:rPr>
              <a:t>society</a:t>
            </a:r>
            <a:r>
              <a:rPr lang="en" sz="1700">
                <a:latin typeface="Lato"/>
                <a:ea typeface="Lato"/>
                <a:cs typeface="Lato"/>
                <a:sym typeface="Lato"/>
              </a:rPr>
              <a:t> and there’s no </a:t>
            </a:r>
            <a:r>
              <a:rPr lang="en" sz="1700">
                <a:latin typeface="Lato"/>
                <a:ea typeface="Lato"/>
                <a:cs typeface="Lato"/>
                <a:sym typeface="Lato"/>
              </a:rPr>
              <a:t>individual</a:t>
            </a:r>
            <a:r>
              <a:rPr lang="en" sz="1700">
                <a:latin typeface="Lato"/>
                <a:ea typeface="Lato"/>
                <a:cs typeface="Lato"/>
                <a:sym typeface="Lato"/>
              </a:rPr>
              <a:t> to blame, so many things going on now a days. However those in need and of assistance shouldn’t be last thought whether that’s from an individual, </a:t>
            </a:r>
            <a:r>
              <a:rPr lang="en" sz="1700">
                <a:latin typeface="Lato"/>
                <a:ea typeface="Lato"/>
                <a:cs typeface="Lato"/>
                <a:sym typeface="Lato"/>
              </a:rPr>
              <a:t>company, or society. These are still people and shouldn’t be labeled a certain way just because they are in need or want of home care. What we give, anyone should have.</a:t>
            </a:r>
            <a:endParaRPr sz="1700">
              <a:latin typeface="Lato"/>
              <a:ea typeface="Lato"/>
              <a:cs typeface="Lato"/>
              <a:sym typeface="Lato"/>
            </a:endParaRPr>
          </a:p>
        </p:txBody>
      </p:sp>
      <p:pic>
        <p:nvPicPr>
          <p:cNvPr id="160" name="Google Shape;160;p24" title="slide 14.mp3">
            <a:hlinkClick r:id="rId3"/>
          </p:cNvPr>
          <p:cNvPicPr preferRelativeResize="0"/>
          <p:nvPr/>
        </p:nvPicPr>
        <p:blipFill>
          <a:blip r:embed="rId4">
            <a:alphaModFix/>
          </a:blip>
          <a:stretch>
            <a:fillRect/>
          </a:stretch>
        </p:blipFill>
        <p:spPr>
          <a:xfrm>
            <a:off x="6050475" y="152400"/>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64" name="Shape 164"/>
        <p:cNvGrpSpPr/>
        <p:nvPr/>
      </p:nvGrpSpPr>
      <p:grpSpPr>
        <a:xfrm>
          <a:off x="0" y="0"/>
          <a:ext cx="0" cy="0"/>
          <a:chOff x="0" y="0"/>
          <a:chExt cx="0" cy="0"/>
        </a:xfrm>
      </p:grpSpPr>
      <p:sp>
        <p:nvSpPr>
          <p:cNvPr id="165" name="Google Shape;165;p25"/>
          <p:cNvSpPr txBox="1"/>
          <p:nvPr>
            <p:ph type="title"/>
          </p:nvPr>
        </p:nvSpPr>
        <p:spPr>
          <a:xfrm>
            <a:off x="700875" y="305750"/>
            <a:ext cx="5197200" cy="159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Lastly, do you think some people don’t seek out needed services like home care and if so, why?</a:t>
            </a:r>
            <a:endParaRPr sz="2400"/>
          </a:p>
        </p:txBody>
      </p:sp>
      <p:sp>
        <p:nvSpPr>
          <p:cNvPr id="166" name="Google Shape;166;p25"/>
          <p:cNvSpPr txBox="1"/>
          <p:nvPr>
            <p:ph type="title"/>
          </p:nvPr>
        </p:nvSpPr>
        <p:spPr>
          <a:xfrm>
            <a:off x="441750" y="1537100"/>
            <a:ext cx="6632400" cy="360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I think a lot of people in the case of not </a:t>
            </a:r>
            <a:r>
              <a:rPr lang="en" sz="1700">
                <a:latin typeface="Lato"/>
                <a:ea typeface="Lato"/>
                <a:cs typeface="Lato"/>
                <a:sym typeface="Lato"/>
              </a:rPr>
              <a:t>receiving</a:t>
            </a:r>
            <a:r>
              <a:rPr lang="en" sz="1700">
                <a:latin typeface="Lato"/>
                <a:ea typeface="Lato"/>
                <a:cs typeface="Lato"/>
                <a:sym typeface="Lato"/>
              </a:rPr>
              <a:t> home care dont get home care </a:t>
            </a:r>
            <a:r>
              <a:rPr lang="en" sz="1700">
                <a:latin typeface="Lato"/>
                <a:ea typeface="Lato"/>
                <a:cs typeface="Lato"/>
                <a:sym typeface="Lato"/>
              </a:rPr>
              <a:t>because</a:t>
            </a:r>
            <a:r>
              <a:rPr lang="en" sz="1700">
                <a:latin typeface="Lato"/>
                <a:ea typeface="Lato"/>
                <a:cs typeface="Lato"/>
                <a:sym typeface="Lato"/>
              </a:rPr>
              <a:t> they don’t have family support to seek it out in the first place when needed. So these are the people who need our support more than anyone because the lack of family or relational support. We need more eyes for these people. As well, a lot of it is financial in general for home care services. Sadly many people can’t afford the care that they deserve. Its a topic society should know shouldn’t be a luxury. A lot of people that do need help don’t want to admit </a:t>
            </a:r>
            <a:r>
              <a:rPr lang="en" sz="1700">
                <a:latin typeface="Lato"/>
                <a:ea typeface="Lato"/>
                <a:cs typeface="Lato"/>
                <a:sym typeface="Lato"/>
              </a:rPr>
              <a:t>their</a:t>
            </a:r>
            <a:r>
              <a:rPr lang="en" sz="1700">
                <a:latin typeface="Lato"/>
                <a:ea typeface="Lato"/>
                <a:cs typeface="Lato"/>
                <a:sym typeface="Lato"/>
              </a:rPr>
              <a:t> losing a bit of </a:t>
            </a:r>
            <a:r>
              <a:rPr lang="en" sz="1700">
                <a:latin typeface="Lato"/>
                <a:ea typeface="Lato"/>
                <a:cs typeface="Lato"/>
                <a:sym typeface="Lato"/>
              </a:rPr>
              <a:t>independence in the sense of their needs. It’s a difficult thing to accept, and should be accepted as a society.  We are just people.</a:t>
            </a:r>
            <a:endParaRPr sz="1700">
              <a:latin typeface="Lato"/>
              <a:ea typeface="Lato"/>
              <a:cs typeface="Lato"/>
              <a:sym typeface="Lato"/>
            </a:endParaRPr>
          </a:p>
        </p:txBody>
      </p:sp>
      <p:pic>
        <p:nvPicPr>
          <p:cNvPr id="167" name="Google Shape;167;p25" title="slide 16.mp3">
            <a:hlinkClick r:id="rId3"/>
          </p:cNvPr>
          <p:cNvPicPr preferRelativeResize="0"/>
          <p:nvPr/>
        </p:nvPicPr>
        <p:blipFill>
          <a:blip r:embed="rId4">
            <a:alphaModFix/>
          </a:blip>
          <a:stretch>
            <a:fillRect/>
          </a:stretch>
        </p:blipFill>
        <p:spPr>
          <a:xfrm>
            <a:off x="7226550" y="152400"/>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171" name="Shape 171"/>
        <p:cNvGrpSpPr/>
        <p:nvPr/>
      </p:nvGrpSpPr>
      <p:grpSpPr>
        <a:xfrm>
          <a:off x="0" y="0"/>
          <a:ext cx="0" cy="0"/>
          <a:chOff x="0" y="0"/>
          <a:chExt cx="0" cy="0"/>
        </a:xfrm>
      </p:grpSpPr>
      <p:pic>
        <p:nvPicPr>
          <p:cNvPr descr="The Five Things That Are Most Important to Seniors - Alserv" id="172" name="Google Shape;172;p26"/>
          <p:cNvPicPr preferRelativeResize="0"/>
          <p:nvPr/>
        </p:nvPicPr>
        <p:blipFill>
          <a:blip r:embed="rId3">
            <a:alphaModFix/>
          </a:blip>
          <a:stretch>
            <a:fillRect/>
          </a:stretch>
        </p:blipFill>
        <p:spPr>
          <a:xfrm>
            <a:off x="1704975" y="303250"/>
            <a:ext cx="5734050" cy="3822696"/>
          </a:xfrm>
          <a:prstGeom prst="rect">
            <a:avLst/>
          </a:prstGeom>
          <a:noFill/>
          <a:ln>
            <a:noFill/>
          </a:ln>
        </p:spPr>
      </p:pic>
      <p:sp>
        <p:nvSpPr>
          <p:cNvPr id="173" name="Google Shape;173;p26"/>
          <p:cNvSpPr txBox="1"/>
          <p:nvPr/>
        </p:nvSpPr>
        <p:spPr>
          <a:xfrm>
            <a:off x="1123975" y="4322975"/>
            <a:ext cx="6915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600">
                <a:solidFill>
                  <a:schemeClr val="lt1"/>
                </a:solidFill>
                <a:latin typeface="Pacifico"/>
                <a:ea typeface="Pacifico"/>
                <a:cs typeface="Pacifico"/>
                <a:sym typeface="Pacifico"/>
              </a:rPr>
              <a:t>The End</a:t>
            </a:r>
            <a:endParaRPr i="1" sz="2600">
              <a:solidFill>
                <a:schemeClr val="lt1"/>
              </a:solidFill>
              <a:latin typeface="Pacifico"/>
              <a:ea typeface="Pacifico"/>
              <a:cs typeface="Pacifico"/>
              <a:sym typeface="Pacifico"/>
            </a:endParaRPr>
          </a:p>
        </p:txBody>
      </p:sp>
      <p:pic>
        <p:nvPicPr>
          <p:cNvPr id="174" name="Google Shape;174;p26" title="the end.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4294967295" type="title"/>
          </p:nvPr>
        </p:nvSpPr>
        <p:spPr>
          <a:xfrm>
            <a:off x="535775" y="286700"/>
            <a:ext cx="5197200" cy="768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666666"/>
                </a:solidFill>
              </a:rPr>
              <a:t>What are Independent Living Services</a:t>
            </a:r>
            <a:r>
              <a:rPr lang="en" sz="2400"/>
              <a:t>-</a:t>
            </a:r>
            <a:endParaRPr sz="2400"/>
          </a:p>
        </p:txBody>
      </p:sp>
      <p:sp>
        <p:nvSpPr>
          <p:cNvPr id="81" name="Google Shape;81;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solidFill>
                  <a:srgbClr val="666666"/>
                </a:solidFill>
                <a:latin typeface="Lato"/>
                <a:ea typeface="Lato"/>
                <a:cs typeface="Lato"/>
                <a:sym typeface="Lato"/>
              </a:rPr>
              <a:t>Independent Living Services provides skills and programs based on the concept that by learning independent living skills, persons with developmental disabilities may be able to live freely in the house of their choice. This presupposes that the individual will be able to gain the skills needed to run a self-sufficient home and that training will become less intensive over time</a:t>
            </a:r>
            <a:endParaRPr sz="1700">
              <a:solidFill>
                <a:srgbClr val="666666"/>
              </a:solidFill>
              <a:latin typeface="Lato"/>
              <a:ea typeface="Lato"/>
              <a:cs typeface="Lato"/>
              <a:sym typeface="Lato"/>
            </a:endParaRPr>
          </a:p>
        </p:txBody>
      </p:sp>
      <p:pic>
        <p:nvPicPr>
          <p:cNvPr id="82" name="Google Shape;82;p14"/>
          <p:cNvPicPr preferRelativeResize="0"/>
          <p:nvPr/>
        </p:nvPicPr>
        <p:blipFill>
          <a:blip r:embed="rId3">
            <a:alphaModFix/>
          </a:blip>
          <a:stretch>
            <a:fillRect/>
          </a:stretch>
        </p:blipFill>
        <p:spPr>
          <a:xfrm>
            <a:off x="5732975" y="1054700"/>
            <a:ext cx="3106227" cy="2071223"/>
          </a:xfrm>
          <a:prstGeom prst="rect">
            <a:avLst/>
          </a:prstGeom>
          <a:noFill/>
          <a:ln>
            <a:noFill/>
          </a:ln>
        </p:spPr>
      </p:pic>
      <p:pic>
        <p:nvPicPr>
          <p:cNvPr id="83" name="Google Shape;83;p14" title="slide 2.mp3">
            <a:hlinkClick r:id="rId4"/>
          </p:cNvPr>
          <p:cNvPicPr preferRelativeResize="0"/>
          <p:nvPr/>
        </p:nvPicPr>
        <p:blipFill>
          <a:blip r:embed="rId5">
            <a:alphaModFix/>
          </a:blip>
          <a:stretch>
            <a:fillRect/>
          </a:stretch>
        </p:blipFill>
        <p:spPr>
          <a:xfrm>
            <a:off x="5885375" y="3278326"/>
            <a:ext cx="671225" cy="671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203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What is </a:t>
            </a:r>
            <a:r>
              <a:rPr lang="en" sz="2400"/>
              <a:t>home care-</a:t>
            </a:r>
            <a:endParaRPr sz="2400"/>
          </a:p>
        </p:txBody>
      </p:sp>
      <p:sp>
        <p:nvSpPr>
          <p:cNvPr id="89" name="Google Shape;89;p15"/>
          <p:cNvSpPr txBox="1"/>
          <p:nvPr>
            <p:ph type="title"/>
          </p:nvPr>
        </p:nvSpPr>
        <p:spPr>
          <a:xfrm>
            <a:off x="203771" y="121412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Any professional support services that allow a person to live comfortably in their own home are classified as home care. In-home care services can aid someone who is aging and requires support to live independently, is dealing with chronic health problems, is recuperating from a medical setback, or has special requirements or a handicap. Depending on a person's needs, professional caregivers such as nurses, assistants, and therapists offer short-term or long-term care in the home.</a:t>
            </a:r>
            <a:endParaRPr sz="1700">
              <a:latin typeface="Lato"/>
              <a:ea typeface="Lato"/>
              <a:cs typeface="Lato"/>
              <a:sym typeface="Lato"/>
            </a:endParaRPr>
          </a:p>
        </p:txBody>
      </p:sp>
      <p:pic>
        <p:nvPicPr>
          <p:cNvPr id="90" name="Google Shape;90;p15"/>
          <p:cNvPicPr preferRelativeResize="0"/>
          <p:nvPr/>
        </p:nvPicPr>
        <p:blipFill>
          <a:blip r:embed="rId3">
            <a:alphaModFix/>
          </a:blip>
          <a:stretch>
            <a:fillRect/>
          </a:stretch>
        </p:blipFill>
        <p:spPr>
          <a:xfrm>
            <a:off x="5553371" y="1632550"/>
            <a:ext cx="3438228" cy="1820112"/>
          </a:xfrm>
          <a:prstGeom prst="rect">
            <a:avLst/>
          </a:prstGeom>
          <a:noFill/>
          <a:ln>
            <a:noFill/>
          </a:ln>
        </p:spPr>
      </p:pic>
      <p:pic>
        <p:nvPicPr>
          <p:cNvPr id="91" name="Google Shape;91;p15" title="slide 3.mp3">
            <a:hlinkClick r:id="rId4"/>
          </p:cNvPr>
          <p:cNvPicPr preferRelativeResize="0"/>
          <p:nvPr/>
        </p:nvPicPr>
        <p:blipFill>
          <a:blip r:embed="rId5">
            <a:alphaModFix/>
          </a:blip>
          <a:stretch>
            <a:fillRect/>
          </a:stretch>
        </p:blipFill>
        <p:spPr>
          <a:xfrm>
            <a:off x="762000" y="443402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1973400" y="489550"/>
            <a:ext cx="5197200" cy="545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000">
                <a:latin typeface="Lato"/>
                <a:ea typeface="Lato"/>
                <a:cs typeface="Lato"/>
                <a:sym typeface="Lato"/>
              </a:rPr>
              <a:t>Why are these services important?</a:t>
            </a:r>
            <a:endParaRPr sz="2000">
              <a:latin typeface="Lato"/>
              <a:ea typeface="Lato"/>
              <a:cs typeface="Lato"/>
              <a:sym typeface="Lato"/>
            </a:endParaRPr>
          </a:p>
        </p:txBody>
      </p:sp>
      <p:sp>
        <p:nvSpPr>
          <p:cNvPr id="97" name="Google Shape;97;p16"/>
          <p:cNvSpPr txBox="1"/>
          <p:nvPr/>
        </p:nvSpPr>
        <p:spPr>
          <a:xfrm>
            <a:off x="914400" y="1117456"/>
            <a:ext cx="7315200" cy="278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FFFF"/>
                </a:solidFill>
                <a:latin typeface="Lato"/>
                <a:ea typeface="Lato"/>
                <a:cs typeface="Lato"/>
                <a:sym typeface="Lato"/>
              </a:rPr>
              <a:t>Being self-sufficient might be difficult due to limitations and challenges posed by a disability. Indepeservices help  assist those with essential requirements that will enable them to live a more meaningful and self-sufficient existence.  People with disabilities should have the same opportunities as everyone else to enjoy a high quality of life</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sz="1700">
              <a:solidFill>
                <a:srgbClr val="FFFFFF"/>
              </a:solidFill>
              <a:latin typeface="Lato"/>
              <a:ea typeface="Lato"/>
              <a:cs typeface="Lato"/>
              <a:sym typeface="Lato"/>
            </a:endParaRPr>
          </a:p>
          <a:p>
            <a:pPr indent="0" lvl="0" marL="0" rtl="0" algn="l">
              <a:spcBef>
                <a:spcPts val="0"/>
              </a:spcBef>
              <a:spcAft>
                <a:spcPts val="0"/>
              </a:spcAft>
              <a:buNone/>
            </a:pPr>
            <a:r>
              <a:rPr lang="en" sz="1700">
                <a:solidFill>
                  <a:srgbClr val="FFFFFF"/>
                </a:solidFill>
                <a:latin typeface="Lato"/>
                <a:ea typeface="Lato"/>
                <a:cs typeface="Lato"/>
                <a:sym typeface="Lato"/>
              </a:rPr>
              <a:t>Patients who get home care have the benefit of developing trusted connections with dependable caregivers and receiving care in the privacy of their own homes.</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sz="1700">
              <a:solidFill>
                <a:srgbClr val="FFFFFF"/>
              </a:solidFill>
              <a:latin typeface="Lato"/>
              <a:ea typeface="Lato"/>
              <a:cs typeface="Lato"/>
              <a:sym typeface="Lato"/>
            </a:endParaRPr>
          </a:p>
        </p:txBody>
      </p:sp>
      <p:pic>
        <p:nvPicPr>
          <p:cNvPr id="98" name="Google Shape;98;p16" title="slide 4.mp3">
            <a:hlinkClick r:id="rId3"/>
          </p:cNvPr>
          <p:cNvPicPr preferRelativeResize="0"/>
          <p:nvPr/>
        </p:nvPicPr>
        <p:blipFill>
          <a:blip r:embed="rId4">
            <a:alphaModFix/>
          </a:blip>
          <a:stretch>
            <a:fillRect/>
          </a:stretch>
        </p:blipFill>
        <p:spPr>
          <a:xfrm>
            <a:off x="152400" y="4052056"/>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02" name="Shape 102"/>
        <p:cNvGrpSpPr/>
        <p:nvPr/>
      </p:nvGrpSpPr>
      <p:grpSpPr>
        <a:xfrm>
          <a:off x="0" y="0"/>
          <a:ext cx="0" cy="0"/>
          <a:chOff x="0" y="0"/>
          <a:chExt cx="0" cy="0"/>
        </a:xfrm>
      </p:grpSpPr>
      <p:sp>
        <p:nvSpPr>
          <p:cNvPr id="103" name="Google Shape;103;p17"/>
          <p:cNvSpPr txBox="1"/>
          <p:nvPr>
            <p:ph type="title"/>
          </p:nvPr>
        </p:nvSpPr>
        <p:spPr>
          <a:xfrm>
            <a:off x="1814650" y="260350"/>
            <a:ext cx="5197200" cy="749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700">
                <a:latin typeface="Lato"/>
                <a:ea typeface="Lato"/>
                <a:cs typeface="Lato"/>
                <a:sym typeface="Lato"/>
              </a:rPr>
              <a:t>FirstLight Home Care</a:t>
            </a:r>
            <a:endParaRPr sz="2700">
              <a:latin typeface="Lato"/>
              <a:ea typeface="Lato"/>
              <a:cs typeface="Lato"/>
              <a:sym typeface="Lato"/>
            </a:endParaRPr>
          </a:p>
        </p:txBody>
      </p:sp>
      <p:sp>
        <p:nvSpPr>
          <p:cNvPr id="104" name="Google Shape;104;p17"/>
          <p:cNvSpPr txBox="1"/>
          <p:nvPr/>
        </p:nvSpPr>
        <p:spPr>
          <a:xfrm>
            <a:off x="914400" y="1009740"/>
            <a:ext cx="7315200" cy="148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Lato"/>
                <a:ea typeface="Lato"/>
                <a:cs typeface="Lato"/>
                <a:sym typeface="Lato"/>
              </a:rPr>
              <a:t>“At FirstLight Home Care, we understand the benefits of allowing older adults the freedom to age gracefully in the place they call home. Our senior care services provide daily assistance and essential in-home support that the elderly need to live a life of dignity, with as much independence as possible.”</a:t>
            </a:r>
            <a:endParaRPr sz="1700">
              <a:solidFill>
                <a:srgbClr val="FFFFFF"/>
              </a:solidFill>
              <a:latin typeface="Lato"/>
              <a:ea typeface="Lato"/>
              <a:cs typeface="Lato"/>
              <a:sym typeface="Lato"/>
            </a:endParaRPr>
          </a:p>
        </p:txBody>
      </p:sp>
      <p:pic>
        <p:nvPicPr>
          <p:cNvPr id="105" name="Google Shape;105;p17"/>
          <p:cNvPicPr preferRelativeResize="0"/>
          <p:nvPr/>
        </p:nvPicPr>
        <p:blipFill>
          <a:blip r:embed="rId3">
            <a:alphaModFix/>
          </a:blip>
          <a:stretch>
            <a:fillRect/>
          </a:stretch>
        </p:blipFill>
        <p:spPr>
          <a:xfrm>
            <a:off x="1963088" y="2571740"/>
            <a:ext cx="4900337" cy="2345461"/>
          </a:xfrm>
          <a:prstGeom prst="rect">
            <a:avLst/>
          </a:prstGeom>
          <a:noFill/>
          <a:ln>
            <a:noFill/>
          </a:ln>
        </p:spPr>
      </p:pic>
      <p:pic>
        <p:nvPicPr>
          <p:cNvPr id="106" name="Google Shape;106;p17" title="Slide 5 (1).mp3">
            <a:hlinkClick r:id="rId4"/>
          </p:cNvPr>
          <p:cNvPicPr preferRelativeResize="0"/>
          <p:nvPr/>
        </p:nvPicPr>
        <p:blipFill>
          <a:blip r:embed="rId5">
            <a:alphaModFix/>
          </a:blip>
          <a:stretch>
            <a:fillRect/>
          </a:stretch>
        </p:blipFill>
        <p:spPr>
          <a:xfrm>
            <a:off x="7015825" y="2645640"/>
            <a:ext cx="457200" cy="457200"/>
          </a:xfrm>
          <a:prstGeom prst="rect">
            <a:avLst/>
          </a:prstGeom>
          <a:noFill/>
          <a:ln>
            <a:noFill/>
          </a:ln>
        </p:spPr>
      </p:pic>
      <p:pic>
        <p:nvPicPr>
          <p:cNvPr id="107" name="Google Shape;107;p17" title="Slide 5 pt 2.mp3">
            <a:hlinkClick r:id="rId6"/>
          </p:cNvPr>
          <p:cNvPicPr preferRelativeResize="0"/>
          <p:nvPr/>
        </p:nvPicPr>
        <p:blipFill>
          <a:blip r:embed="rId5">
            <a:alphaModFix/>
          </a:blip>
          <a:stretch>
            <a:fillRect/>
          </a:stretch>
        </p:blipFill>
        <p:spPr>
          <a:xfrm>
            <a:off x="7015825" y="325524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111" name="Shape 111"/>
        <p:cNvGrpSpPr/>
        <p:nvPr/>
      </p:nvGrpSpPr>
      <p:grpSpPr>
        <a:xfrm>
          <a:off x="0" y="0"/>
          <a:ext cx="0" cy="0"/>
          <a:chOff x="0" y="0"/>
          <a:chExt cx="0" cy="0"/>
        </a:xfrm>
      </p:grpSpPr>
      <p:sp>
        <p:nvSpPr>
          <p:cNvPr id="112" name="Google Shape;112;p18"/>
          <p:cNvSpPr txBox="1"/>
          <p:nvPr/>
        </p:nvSpPr>
        <p:spPr>
          <a:xfrm>
            <a:off x="914400" y="203199"/>
            <a:ext cx="7315200" cy="105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274E13"/>
                </a:solidFill>
                <a:latin typeface="Lato"/>
                <a:ea typeface="Lato"/>
                <a:cs typeface="Lato"/>
                <a:sym typeface="Lato"/>
              </a:rPr>
              <a:t>Firstlight home care </a:t>
            </a:r>
            <a:r>
              <a:rPr b="1" lang="en" sz="1900">
                <a:solidFill>
                  <a:srgbClr val="274E13"/>
                </a:solidFill>
                <a:latin typeface="Lato"/>
                <a:ea typeface="Lato"/>
                <a:cs typeface="Lato"/>
                <a:sym typeface="Lato"/>
              </a:rPr>
              <a:t>doesn’t just focus on elderly care, they also specialize in companion care, personal care, dementia care and related disabilities, brain health services, and more</a:t>
            </a:r>
            <a:endParaRPr b="1" sz="1900">
              <a:solidFill>
                <a:srgbClr val="274E13"/>
              </a:solidFill>
              <a:latin typeface="Lato"/>
              <a:ea typeface="Lato"/>
              <a:cs typeface="Lato"/>
              <a:sym typeface="Lato"/>
            </a:endParaRPr>
          </a:p>
        </p:txBody>
      </p:sp>
      <p:sp>
        <p:nvSpPr>
          <p:cNvPr id="113" name="Google Shape;113;p18"/>
          <p:cNvSpPr txBox="1"/>
          <p:nvPr/>
        </p:nvSpPr>
        <p:spPr>
          <a:xfrm>
            <a:off x="422250" y="1253800"/>
            <a:ext cx="8299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74E13"/>
                </a:solidFill>
                <a:latin typeface="Lato"/>
                <a:ea typeface="Lato"/>
                <a:cs typeface="Lato"/>
                <a:sym typeface="Lato"/>
              </a:rPr>
              <a:t>Companion carers provide social assistance to elders... This social support can help to decrease boredom, unhappiness, loneliness, and feelings of isolation. Companion care is intended to give meaningful participation in the client's favorite activities and life</a:t>
            </a:r>
            <a:endParaRPr sz="1600">
              <a:solidFill>
                <a:srgbClr val="274E13"/>
              </a:solidFill>
              <a:latin typeface="Lato"/>
              <a:ea typeface="Lato"/>
              <a:cs typeface="Lato"/>
              <a:sym typeface="Lato"/>
            </a:endParaRPr>
          </a:p>
          <a:p>
            <a:pPr indent="0" lvl="0" marL="0" rtl="0" algn="l">
              <a:spcBef>
                <a:spcPts val="0"/>
              </a:spcBef>
              <a:spcAft>
                <a:spcPts val="0"/>
              </a:spcAft>
              <a:buNone/>
            </a:pPr>
            <a:r>
              <a:t/>
            </a:r>
            <a:endParaRPr sz="1600">
              <a:solidFill>
                <a:srgbClr val="274E13"/>
              </a:solidFill>
              <a:latin typeface="Lato"/>
              <a:ea typeface="Lato"/>
              <a:cs typeface="Lato"/>
              <a:sym typeface="Lato"/>
            </a:endParaRPr>
          </a:p>
          <a:p>
            <a:pPr indent="0" lvl="0" marL="0" rtl="0" algn="l">
              <a:spcBef>
                <a:spcPts val="0"/>
              </a:spcBef>
              <a:spcAft>
                <a:spcPts val="0"/>
              </a:spcAft>
              <a:buNone/>
            </a:pPr>
            <a:r>
              <a:t/>
            </a:r>
            <a:endParaRPr sz="1600">
              <a:solidFill>
                <a:srgbClr val="274E13"/>
              </a:solidFill>
              <a:latin typeface="Lato"/>
              <a:ea typeface="Lato"/>
              <a:cs typeface="Lato"/>
              <a:sym typeface="Lato"/>
            </a:endParaRPr>
          </a:p>
          <a:p>
            <a:pPr indent="0" lvl="0" marL="0" rtl="0" algn="l">
              <a:spcBef>
                <a:spcPts val="0"/>
              </a:spcBef>
              <a:spcAft>
                <a:spcPts val="0"/>
              </a:spcAft>
              <a:buNone/>
            </a:pPr>
            <a:r>
              <a:rPr lang="en" sz="1600">
                <a:solidFill>
                  <a:srgbClr val="274E13"/>
                </a:solidFill>
                <a:latin typeface="Lato"/>
                <a:ea typeface="Lato"/>
                <a:cs typeface="Lato"/>
                <a:sym typeface="Lato"/>
              </a:rPr>
              <a:t>Firstlight</a:t>
            </a:r>
            <a:r>
              <a:rPr lang="en" sz="1600">
                <a:solidFill>
                  <a:srgbClr val="274E13"/>
                </a:solidFill>
                <a:latin typeface="Lato"/>
                <a:ea typeface="Lato"/>
                <a:cs typeface="Lato"/>
                <a:sym typeface="Lato"/>
              </a:rPr>
              <a:t> designed dementia care plans to assist persons with Dementia or Alzheimer's to manage with the worry, despair, disorientation, and loneliness that typically accompany the condition. Their one-of-a-kind dementia care services at home benefit not only the dementia patient, but also the entire family. "You've only met one person with dementia if you've met one person with dementia." That is, because each person speaks, acts, remembers, and behaves differently, first light concentrates attention on the person rather than the sickness.</a:t>
            </a:r>
            <a:endParaRPr sz="1600">
              <a:solidFill>
                <a:srgbClr val="274E13"/>
              </a:solidFill>
              <a:latin typeface="Lato"/>
              <a:ea typeface="Lato"/>
              <a:cs typeface="Lato"/>
              <a:sym typeface="Lato"/>
            </a:endParaRPr>
          </a:p>
          <a:p>
            <a:pPr indent="0" lvl="0" marL="0" rtl="0" algn="l">
              <a:spcBef>
                <a:spcPts val="0"/>
              </a:spcBef>
              <a:spcAft>
                <a:spcPts val="0"/>
              </a:spcAft>
              <a:buNone/>
            </a:pPr>
            <a:r>
              <a:t/>
            </a:r>
            <a:endParaRPr sz="1600">
              <a:solidFill>
                <a:srgbClr val="274E13"/>
              </a:solidFill>
              <a:latin typeface="Lato"/>
              <a:ea typeface="Lato"/>
              <a:cs typeface="Lato"/>
              <a:sym typeface="Lato"/>
            </a:endParaRPr>
          </a:p>
          <a:p>
            <a:pPr indent="0" lvl="0" marL="0" rtl="0" algn="l">
              <a:spcBef>
                <a:spcPts val="0"/>
              </a:spcBef>
              <a:spcAft>
                <a:spcPts val="0"/>
              </a:spcAft>
              <a:buNone/>
            </a:pPr>
            <a:r>
              <a:t/>
            </a:r>
            <a:endParaRPr sz="1600">
              <a:solidFill>
                <a:srgbClr val="274E13"/>
              </a:solidFill>
              <a:latin typeface="Lato"/>
              <a:ea typeface="Lato"/>
              <a:cs typeface="Lato"/>
              <a:sym typeface="Lato"/>
            </a:endParaRPr>
          </a:p>
          <a:p>
            <a:pPr indent="0" lvl="0" marL="0" rtl="0" algn="l">
              <a:spcBef>
                <a:spcPts val="0"/>
              </a:spcBef>
              <a:spcAft>
                <a:spcPts val="0"/>
              </a:spcAft>
              <a:buNone/>
            </a:pPr>
            <a:r>
              <a:t/>
            </a:r>
            <a:endParaRPr sz="1600">
              <a:solidFill>
                <a:srgbClr val="274E13"/>
              </a:solidFill>
              <a:latin typeface="Lato"/>
              <a:ea typeface="Lato"/>
              <a:cs typeface="Lato"/>
              <a:sym typeface="Lato"/>
            </a:endParaRPr>
          </a:p>
        </p:txBody>
      </p:sp>
      <p:pic>
        <p:nvPicPr>
          <p:cNvPr id="114" name="Google Shape;114;p18" title="slide 6.mp3">
            <a:hlinkClick r:id="rId3"/>
          </p:cNvPr>
          <p:cNvPicPr preferRelativeResize="0"/>
          <p:nvPr/>
        </p:nvPicPr>
        <p:blipFill>
          <a:blip r:embed="rId4">
            <a:alphaModFix/>
          </a:blip>
          <a:stretch>
            <a:fillRect/>
          </a:stretch>
        </p:blipFill>
        <p:spPr>
          <a:xfrm>
            <a:off x="457200" y="422275"/>
            <a:ext cx="457200" cy="457200"/>
          </a:xfrm>
          <a:prstGeom prst="rect">
            <a:avLst/>
          </a:prstGeom>
          <a:noFill/>
          <a:ln>
            <a:noFill/>
          </a:ln>
        </p:spPr>
      </p:pic>
      <p:pic>
        <p:nvPicPr>
          <p:cNvPr id="115" name="Google Shape;115;p18" title="slide 6 pt 2.mp3">
            <a:hlinkClick r:id="rId5"/>
          </p:cNvPr>
          <p:cNvPicPr preferRelativeResize="0"/>
          <p:nvPr/>
        </p:nvPicPr>
        <p:blipFill>
          <a:blip r:embed="rId4">
            <a:alphaModFix/>
          </a:blip>
          <a:stretch>
            <a:fillRect/>
          </a:stretch>
        </p:blipFill>
        <p:spPr>
          <a:xfrm>
            <a:off x="0" y="257175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p:nvPr/>
        </p:nvSpPr>
        <p:spPr>
          <a:xfrm>
            <a:off x="4375206" y="-6"/>
            <a:ext cx="4768800" cy="5143500"/>
          </a:xfrm>
          <a:prstGeom prst="rect">
            <a:avLst/>
          </a:prstGeom>
          <a:gradFill>
            <a:gsLst>
              <a:gs pos="0">
                <a:srgbClr val="DCECD5"/>
              </a:gs>
              <a:gs pos="100000">
                <a:srgbClr val="93BC81"/>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txBox="1"/>
          <p:nvPr/>
        </p:nvSpPr>
        <p:spPr>
          <a:xfrm>
            <a:off x="416725" y="214325"/>
            <a:ext cx="3517800" cy="9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274E13"/>
                </a:solidFill>
                <a:latin typeface="Lato"/>
                <a:ea typeface="Lato"/>
                <a:cs typeface="Lato"/>
                <a:sym typeface="Lato"/>
              </a:rPr>
              <a:t>What are the advantages of care at home versus care in a senior living community?</a:t>
            </a:r>
            <a:endParaRPr b="1" sz="1700">
              <a:solidFill>
                <a:srgbClr val="274E13"/>
              </a:solidFill>
              <a:latin typeface="Lato"/>
              <a:ea typeface="Lato"/>
              <a:cs typeface="Lato"/>
              <a:sym typeface="Lato"/>
            </a:endParaRPr>
          </a:p>
        </p:txBody>
      </p:sp>
      <p:sp>
        <p:nvSpPr>
          <p:cNvPr id="122" name="Google Shape;122;p19"/>
          <p:cNvSpPr txBox="1"/>
          <p:nvPr/>
        </p:nvSpPr>
        <p:spPr>
          <a:xfrm>
            <a:off x="416719" y="1178213"/>
            <a:ext cx="3517800" cy="35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8761D"/>
                </a:solidFill>
                <a:latin typeface="Lato"/>
                <a:ea typeface="Lato"/>
                <a:cs typeface="Lato"/>
                <a:sym typeface="Lato"/>
              </a:rPr>
              <a:t>“</a:t>
            </a:r>
            <a:r>
              <a:rPr lang="en" sz="1700">
                <a:solidFill>
                  <a:srgbClr val="38761D"/>
                </a:solidFill>
                <a:latin typeface="Lato"/>
                <a:ea typeface="Lato"/>
                <a:cs typeface="Lato"/>
                <a:sym typeface="Lato"/>
              </a:rPr>
              <a:t>In a word: freedom. According to AARP, more than 90 percent of people over the age of 65 want to stay in their homes as long as possible. Why? Because they enjoy their independence. In-home care can be an alternative to a nursing home or other senior living community. Our elderly care services allow seniors to stay active longer, maintain their own schedules and remain in a familiar environment”</a:t>
            </a:r>
            <a:endParaRPr sz="1700">
              <a:solidFill>
                <a:srgbClr val="38761D"/>
              </a:solidFill>
              <a:latin typeface="Lato"/>
              <a:ea typeface="Lato"/>
              <a:cs typeface="Lato"/>
              <a:sym typeface="Lato"/>
            </a:endParaRPr>
          </a:p>
        </p:txBody>
      </p:sp>
      <p:pic>
        <p:nvPicPr>
          <p:cNvPr id="123" name="Google Shape;123;p19"/>
          <p:cNvPicPr preferRelativeResize="0"/>
          <p:nvPr/>
        </p:nvPicPr>
        <p:blipFill>
          <a:blip r:embed="rId3">
            <a:alphaModFix/>
          </a:blip>
          <a:stretch>
            <a:fillRect/>
          </a:stretch>
        </p:blipFill>
        <p:spPr>
          <a:xfrm>
            <a:off x="4607650" y="1019750"/>
            <a:ext cx="4303903" cy="2877100"/>
          </a:xfrm>
          <a:prstGeom prst="rect">
            <a:avLst/>
          </a:prstGeom>
          <a:noFill/>
          <a:ln>
            <a:noFill/>
          </a:ln>
        </p:spPr>
      </p:pic>
      <p:pic>
        <p:nvPicPr>
          <p:cNvPr id="124" name="Google Shape;124;p19" title="slide 7.mp3">
            <a:hlinkClick r:id="rId4"/>
          </p:cNvPr>
          <p:cNvPicPr preferRelativeResize="0"/>
          <p:nvPr/>
        </p:nvPicPr>
        <p:blipFill>
          <a:blip r:embed="rId5">
            <a:alphaModFix/>
          </a:blip>
          <a:stretch>
            <a:fillRect/>
          </a:stretch>
        </p:blipFill>
        <p:spPr>
          <a:xfrm>
            <a:off x="4572000" y="214325"/>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28" name="Shape 128"/>
        <p:cNvGrpSpPr/>
        <p:nvPr/>
      </p:nvGrpSpPr>
      <p:grpSpPr>
        <a:xfrm>
          <a:off x="0" y="0"/>
          <a:ext cx="0" cy="0"/>
          <a:chOff x="0" y="0"/>
          <a:chExt cx="0" cy="0"/>
        </a:xfrm>
      </p:grpSpPr>
      <p:sp>
        <p:nvSpPr>
          <p:cNvPr id="129" name="Google Shape;129;p20"/>
          <p:cNvSpPr txBox="1"/>
          <p:nvPr>
            <p:ph type="title"/>
          </p:nvPr>
        </p:nvSpPr>
        <p:spPr>
          <a:xfrm>
            <a:off x="1223400" y="-261431"/>
            <a:ext cx="6244200" cy="169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274E13"/>
                </a:solidFill>
              </a:rPr>
              <a:t>Interview</a:t>
            </a:r>
            <a:endParaRPr>
              <a:solidFill>
                <a:srgbClr val="274E13"/>
              </a:solidFill>
            </a:endParaRPr>
          </a:p>
        </p:txBody>
      </p:sp>
      <p:sp>
        <p:nvSpPr>
          <p:cNvPr id="130" name="Google Shape;130;p20"/>
          <p:cNvSpPr txBox="1"/>
          <p:nvPr/>
        </p:nvSpPr>
        <p:spPr>
          <a:xfrm>
            <a:off x="687900" y="787980"/>
            <a:ext cx="7315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8761D"/>
                </a:solidFill>
                <a:latin typeface="Lato"/>
                <a:ea typeface="Lato"/>
                <a:cs typeface="Lato"/>
                <a:sym typeface="Lato"/>
              </a:rPr>
              <a:t>Michelle Tufts, a member of FirstLight Home Care. Works with those with both physical disabilities and dementia and over  20 years in the assisted living community realm.</a:t>
            </a:r>
            <a:endParaRPr sz="1500">
              <a:solidFill>
                <a:srgbClr val="38761D"/>
              </a:solidFill>
              <a:latin typeface="Lato"/>
              <a:ea typeface="Lato"/>
              <a:cs typeface="Lato"/>
              <a:sym typeface="Lato"/>
            </a:endParaRPr>
          </a:p>
        </p:txBody>
      </p:sp>
      <p:pic>
        <p:nvPicPr>
          <p:cNvPr id="131" name="Google Shape;131;p20"/>
          <p:cNvPicPr preferRelativeResize="0"/>
          <p:nvPr/>
        </p:nvPicPr>
        <p:blipFill rotWithShape="1">
          <a:blip r:embed="rId3">
            <a:alphaModFix/>
          </a:blip>
          <a:srcRect b="0" l="0" r="0" t="12211"/>
          <a:stretch/>
        </p:blipFill>
        <p:spPr>
          <a:xfrm>
            <a:off x="2871512" y="1434475"/>
            <a:ext cx="3400978" cy="3404228"/>
          </a:xfrm>
          <a:prstGeom prst="rect">
            <a:avLst/>
          </a:prstGeom>
          <a:noFill/>
          <a:ln>
            <a:noFill/>
          </a:ln>
        </p:spPr>
      </p:pic>
      <p:pic>
        <p:nvPicPr>
          <p:cNvPr id="132" name="Google Shape;132;p20" title="slide 8.mp3">
            <a:hlinkClick r:id="rId4"/>
          </p:cNvPr>
          <p:cNvPicPr preferRelativeResize="0"/>
          <p:nvPr/>
        </p:nvPicPr>
        <p:blipFill>
          <a:blip r:embed="rId5">
            <a:alphaModFix/>
          </a:blip>
          <a:stretch>
            <a:fillRect/>
          </a:stretch>
        </p:blipFill>
        <p:spPr>
          <a:xfrm>
            <a:off x="152400" y="181758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36" name="Shape 136"/>
        <p:cNvGrpSpPr/>
        <p:nvPr/>
      </p:nvGrpSpPr>
      <p:grpSpPr>
        <a:xfrm>
          <a:off x="0" y="0"/>
          <a:ext cx="0" cy="0"/>
          <a:chOff x="0" y="0"/>
          <a:chExt cx="0" cy="0"/>
        </a:xfrm>
      </p:grpSpPr>
      <p:sp>
        <p:nvSpPr>
          <p:cNvPr id="137" name="Google Shape;137;p21"/>
          <p:cNvSpPr txBox="1"/>
          <p:nvPr>
            <p:ph type="title"/>
          </p:nvPr>
        </p:nvSpPr>
        <p:spPr>
          <a:xfrm>
            <a:off x="535775" y="4454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What do you find is the most important and meaningful part of you job?</a:t>
            </a:r>
            <a:endParaRPr sz="2400"/>
          </a:p>
        </p:txBody>
      </p:sp>
      <p:sp>
        <p:nvSpPr>
          <p:cNvPr id="138" name="Google Shape;138;p21"/>
          <p:cNvSpPr txBox="1"/>
          <p:nvPr>
            <p:ph type="title"/>
          </p:nvPr>
        </p:nvSpPr>
        <p:spPr>
          <a:xfrm>
            <a:off x="637375" y="1734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latin typeface="Lato"/>
                <a:ea typeface="Lato"/>
                <a:cs typeface="Lato"/>
                <a:sym typeface="Lato"/>
              </a:rPr>
              <a:t>As an individual: Compassion, you have to be compassionate because the need emotional support and ultimately a person that truly cares.  Dependable-Because you are there to keep them safe, secure, and help support them through their current chapter of </a:t>
            </a:r>
            <a:r>
              <a:rPr lang="en" sz="1700">
                <a:latin typeface="Lato"/>
                <a:ea typeface="Lato"/>
                <a:cs typeface="Lato"/>
                <a:sym typeface="Lato"/>
              </a:rPr>
              <a:t>their</a:t>
            </a:r>
            <a:r>
              <a:rPr lang="en" sz="1700">
                <a:latin typeface="Lato"/>
                <a:ea typeface="Lato"/>
                <a:cs typeface="Lato"/>
                <a:sym typeface="Lato"/>
              </a:rPr>
              <a:t> life. In the end it is the people, the ones to be the caregiver.</a:t>
            </a:r>
            <a:endParaRPr sz="1700">
              <a:latin typeface="Lato"/>
              <a:ea typeface="Lato"/>
              <a:cs typeface="Lato"/>
              <a:sym typeface="Lato"/>
            </a:endParaRPr>
          </a:p>
        </p:txBody>
      </p:sp>
      <p:pic>
        <p:nvPicPr>
          <p:cNvPr id="139" name="Google Shape;139;p21" title="slide 9.mp3">
            <a:hlinkClick r:id="rId3"/>
          </p:cNvPr>
          <p:cNvPicPr preferRelativeResize="0"/>
          <p:nvPr/>
        </p:nvPicPr>
        <p:blipFill>
          <a:blip r:embed="rId4">
            <a:alphaModFix/>
          </a:blip>
          <a:stretch>
            <a:fillRect/>
          </a:stretch>
        </p:blipFill>
        <p:spPr>
          <a:xfrm>
            <a:off x="5986975" y="152400"/>
            <a:ext cx="768000" cy="76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