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Comfortaa"/>
      <p:regular r:id="rId13"/>
      <p:bold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omfortaa-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Comforta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8bd821b76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8bd821b76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8bd821b76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8bd821b76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8c01105c3e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8c01105c3e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8c01105c3e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8c01105c3e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8c01105c3e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8c01105c3e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91220b0d7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91220b0d7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hyperlink" Target="http://drive.google.com/file/d/1nbex4WViMBBMBjRh29KxzokwEx96UI6H/view" TargetMode="External"/><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8.jpg"/><Relationship Id="rId4" Type="http://schemas.openxmlformats.org/officeDocument/2006/relationships/hyperlink" Target="http://drive.google.com/file/d/1pgfdeduzC0X8a-sTNRxDPSleVenMa0je/view" TargetMode="External"/><Relationship Id="rId5"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9.jpg"/><Relationship Id="rId4" Type="http://schemas.openxmlformats.org/officeDocument/2006/relationships/hyperlink" Target="http://drive.google.com/file/d/1DPY6xUD3WYYY7Xb9hBGirUY_op2vlrka/view" TargetMode="External"/><Relationship Id="rId5"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1.jpg"/><Relationship Id="rId4" Type="http://schemas.openxmlformats.org/officeDocument/2006/relationships/hyperlink" Target="http://drive.google.com/file/d/1u6F1zoeAXQOy6EIZ6i7eg5fRvAI7LUWk/view" TargetMode="External"/><Relationship Id="rId5"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10.png"/><Relationship Id="rId5" Type="http://schemas.openxmlformats.org/officeDocument/2006/relationships/hyperlink" Target="http://drive.google.com/file/d/1vs_4PcZNh5aStoFSYKMnoPDN6D4TH_Uc/view" TargetMode="External"/><Relationship Id="rId6"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drive.google.com/file/d/1U1fvX85J4Jz7ycSSTU98cFcpCvKDqflp/view"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infolearners.com/university-of-central-florida-acceptance-rate-6/" TargetMode="External"/><Relationship Id="rId4" Type="http://schemas.openxmlformats.org/officeDocument/2006/relationships/hyperlink" Target="https://www.ucf.edu/degree/psychology-bs/" TargetMode="External"/><Relationship Id="rId5" Type="http://schemas.openxmlformats.org/officeDocument/2006/relationships/hyperlink" Target="https://graduate.ucf.edu/application-deadlines-and-requirements/" TargetMode="External"/><Relationship Id="rId6" Type="http://schemas.openxmlformats.org/officeDocument/2006/relationships/hyperlink" Target="https://www.ucf.edu/" TargetMode="External"/><Relationship Id="rId7" Type="http://schemas.openxmlformats.org/officeDocument/2006/relationships/hyperlink" Target="https://sciences.ucf.edu/psychology/person/clint-bowers/" TargetMode="External"/><Relationship Id="rId8" Type="http://schemas.openxmlformats.org/officeDocument/2006/relationships/hyperlink" Target="https://sciences.ucf.edu/psychology/person/clint-bower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244558" y="-31782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 Dive into the  </a:t>
            </a:r>
            <a:endParaRPr/>
          </a:p>
        </p:txBody>
      </p:sp>
      <p:sp>
        <p:nvSpPr>
          <p:cNvPr id="55" name="Google Shape;55;p13"/>
          <p:cNvSpPr txBox="1"/>
          <p:nvPr/>
        </p:nvSpPr>
        <p:spPr>
          <a:xfrm>
            <a:off x="740229" y="2126827"/>
            <a:ext cx="7663500" cy="46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pic>
        <p:nvPicPr>
          <p:cNvPr id="56" name="Google Shape;56;p13">
            <a:hlinkClick r:id="rId4"/>
          </p:cNvPr>
          <p:cNvPicPr preferRelativeResize="0"/>
          <p:nvPr/>
        </p:nvPicPr>
        <p:blipFill rotWithShape="1">
          <a:blip r:embed="rId5">
            <a:alphaModFix/>
          </a:blip>
          <a:srcRect b="0" l="0" r="0" t="0"/>
          <a:stretch/>
        </p:blipFill>
        <p:spPr>
          <a:xfrm>
            <a:off x="283025" y="4207052"/>
            <a:ext cx="457200" cy="457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2591175" y="116600"/>
            <a:ext cx="3537000" cy="855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latin typeface="Times New Roman"/>
                <a:ea typeface="Times New Roman"/>
                <a:cs typeface="Times New Roman"/>
                <a:sym typeface="Times New Roman"/>
              </a:rPr>
              <a:t>Location / Tuition </a:t>
            </a:r>
            <a:r>
              <a:rPr lang="en">
                <a:latin typeface="Comfortaa"/>
                <a:ea typeface="Comfortaa"/>
                <a:cs typeface="Comfortaa"/>
                <a:sym typeface="Comfortaa"/>
              </a:rPr>
              <a:t>  </a:t>
            </a:r>
            <a:endParaRPr>
              <a:latin typeface="Comfortaa"/>
              <a:ea typeface="Comfortaa"/>
              <a:cs typeface="Comfortaa"/>
              <a:sym typeface="Comfortaa"/>
            </a:endParaRPr>
          </a:p>
        </p:txBody>
      </p:sp>
      <p:sp>
        <p:nvSpPr>
          <p:cNvPr id="62" name="Google Shape;62;p14"/>
          <p:cNvSpPr txBox="1"/>
          <p:nvPr/>
        </p:nvSpPr>
        <p:spPr>
          <a:xfrm>
            <a:off x="0" y="2493300"/>
            <a:ext cx="35370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Times New Roman"/>
                <a:ea typeface="Times New Roman"/>
                <a:cs typeface="Times New Roman"/>
                <a:sym typeface="Times New Roman"/>
              </a:rPr>
              <a:t>The University of Central Florida is located in Orlando, in the heart of central Florida. The University is part of the state university system of Florida.</a:t>
            </a:r>
            <a:endParaRPr sz="1600">
              <a:latin typeface="Times New Roman"/>
              <a:ea typeface="Times New Roman"/>
              <a:cs typeface="Times New Roman"/>
              <a:sym typeface="Times New Roman"/>
            </a:endParaRPr>
          </a:p>
        </p:txBody>
      </p:sp>
      <p:sp>
        <p:nvSpPr>
          <p:cNvPr id="63" name="Google Shape;63;p14"/>
          <p:cNvSpPr txBox="1"/>
          <p:nvPr/>
        </p:nvSpPr>
        <p:spPr>
          <a:xfrm>
            <a:off x="0" y="585650"/>
            <a:ext cx="30000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UCF offers more than 240 degree programs!</a:t>
            </a:r>
            <a:endParaRPr sz="1600">
              <a:solidFill>
                <a:schemeClr val="accent2"/>
              </a:solidFill>
              <a:latin typeface="Times New Roman"/>
              <a:ea typeface="Times New Roman"/>
              <a:cs typeface="Times New Roman"/>
              <a:sym typeface="Times New Roman"/>
            </a:endParaRPr>
          </a:p>
        </p:txBody>
      </p:sp>
      <p:sp>
        <p:nvSpPr>
          <p:cNvPr id="64" name="Google Shape;64;p14"/>
          <p:cNvSpPr txBox="1"/>
          <p:nvPr/>
        </p:nvSpPr>
        <p:spPr>
          <a:xfrm>
            <a:off x="0" y="1379275"/>
            <a:ext cx="4288500" cy="1048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sz="1700">
                <a:solidFill>
                  <a:schemeClr val="accent2"/>
                </a:solidFill>
                <a:latin typeface="Times New Roman"/>
                <a:ea typeface="Times New Roman"/>
                <a:cs typeface="Times New Roman"/>
                <a:sym typeface="Times New Roman"/>
              </a:rPr>
              <a:t>Degrees are offered in person, online and according to the University’s website they offer “ innovative distance learning ”</a:t>
            </a:r>
            <a:endParaRPr sz="1700">
              <a:solidFill>
                <a:schemeClr val="accent2"/>
              </a:solidFill>
              <a:latin typeface="Times New Roman"/>
              <a:ea typeface="Times New Roman"/>
              <a:cs typeface="Times New Roman"/>
              <a:sym typeface="Times New Roman"/>
            </a:endParaRPr>
          </a:p>
        </p:txBody>
      </p:sp>
      <p:sp>
        <p:nvSpPr>
          <p:cNvPr id="65" name="Google Shape;65;p14"/>
          <p:cNvSpPr txBox="1"/>
          <p:nvPr/>
        </p:nvSpPr>
        <p:spPr>
          <a:xfrm>
            <a:off x="4945525" y="585650"/>
            <a:ext cx="4182600" cy="1563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1200"/>
              </a:spcAft>
              <a:buNone/>
            </a:pPr>
            <a:r>
              <a:rPr lang="en" sz="1600">
                <a:solidFill>
                  <a:schemeClr val="accent2"/>
                </a:solidFill>
                <a:latin typeface="Times New Roman"/>
                <a:ea typeface="Times New Roman"/>
                <a:cs typeface="Times New Roman"/>
                <a:sym typeface="Times New Roman"/>
              </a:rPr>
              <a:t>The annual cost of attendance for a Florida resident is $24,254 it includes tuition, fees, books, housing, food, transportation, and personal expenses. For non Florida residents tuition is $39,280.</a:t>
            </a:r>
            <a:endParaRPr sz="1600">
              <a:solidFill>
                <a:schemeClr val="accent2"/>
              </a:solidFill>
              <a:latin typeface="Times New Roman"/>
              <a:ea typeface="Times New Roman"/>
              <a:cs typeface="Times New Roman"/>
              <a:sym typeface="Times New Roman"/>
            </a:endParaRPr>
          </a:p>
        </p:txBody>
      </p:sp>
      <p:pic>
        <p:nvPicPr>
          <p:cNvPr id="66" name="Google Shape;66;p14"/>
          <p:cNvPicPr preferRelativeResize="0"/>
          <p:nvPr/>
        </p:nvPicPr>
        <p:blipFill>
          <a:blip r:embed="rId3">
            <a:alphaModFix/>
          </a:blip>
          <a:stretch>
            <a:fillRect/>
          </a:stretch>
        </p:blipFill>
        <p:spPr>
          <a:xfrm>
            <a:off x="3614700" y="2072950"/>
            <a:ext cx="5529300" cy="3070550"/>
          </a:xfrm>
          <a:prstGeom prst="rect">
            <a:avLst/>
          </a:prstGeom>
          <a:noFill/>
          <a:ln>
            <a:noFill/>
          </a:ln>
        </p:spPr>
      </p:pic>
      <p:pic>
        <p:nvPicPr>
          <p:cNvPr id="67" name="Google Shape;67;p14">
            <a:hlinkClick r:id="rId4"/>
          </p:cNvPr>
          <p:cNvPicPr preferRelativeResize="0"/>
          <p:nvPr/>
        </p:nvPicPr>
        <p:blipFill rotWithShape="1">
          <a:blip r:embed="rId5">
            <a:alphaModFix/>
          </a:blip>
          <a:srcRect b="0" l="0" r="0" t="0"/>
          <a:stretch/>
        </p:blipFill>
        <p:spPr>
          <a:xfrm>
            <a:off x="152400" y="3815400"/>
            <a:ext cx="457200" cy="457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71" name="Shape 71"/>
        <p:cNvGrpSpPr/>
        <p:nvPr/>
      </p:nvGrpSpPr>
      <p:grpSpPr>
        <a:xfrm>
          <a:off x="0" y="0"/>
          <a:ext cx="0" cy="0"/>
          <a:chOff x="0" y="0"/>
          <a:chExt cx="0" cy="0"/>
        </a:xfrm>
      </p:grpSpPr>
      <p:sp>
        <p:nvSpPr>
          <p:cNvPr id="72" name="Google Shape;72;p15"/>
          <p:cNvSpPr txBox="1"/>
          <p:nvPr>
            <p:ph type="title"/>
          </p:nvPr>
        </p:nvSpPr>
        <p:spPr>
          <a:xfrm>
            <a:off x="1632450" y="0"/>
            <a:ext cx="61023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Times New Roman"/>
                <a:ea typeface="Times New Roman"/>
                <a:cs typeface="Times New Roman"/>
                <a:sym typeface="Times New Roman"/>
              </a:rPr>
              <a:t>The Timeline for submitting an application</a:t>
            </a:r>
            <a:endParaRPr b="1">
              <a:latin typeface="Times New Roman"/>
              <a:ea typeface="Times New Roman"/>
              <a:cs typeface="Times New Roman"/>
              <a:sym typeface="Times New Roman"/>
            </a:endParaRPr>
          </a:p>
        </p:txBody>
      </p:sp>
      <p:sp>
        <p:nvSpPr>
          <p:cNvPr id="73" name="Google Shape;73;p15"/>
          <p:cNvSpPr txBox="1"/>
          <p:nvPr>
            <p:ph idx="1" type="body"/>
          </p:nvPr>
        </p:nvSpPr>
        <p:spPr>
          <a:xfrm>
            <a:off x="0" y="369925"/>
            <a:ext cx="5194500" cy="2765400"/>
          </a:xfrm>
          <a:prstGeom prst="rect">
            <a:avLst/>
          </a:prstGeom>
        </p:spPr>
        <p:txBody>
          <a:bodyPr anchorCtr="0" anchor="t" bIns="91425" lIns="91425" spcFirstLastPara="1" rIns="91425" wrap="square" tIns="91425">
            <a:normAutofit fontScale="25000" lnSpcReduction="10000"/>
          </a:bodyPr>
          <a:lstStyle/>
          <a:p>
            <a:pPr indent="0" lvl="0" marL="0" rtl="0" algn="l">
              <a:spcBef>
                <a:spcPts val="0"/>
              </a:spcBef>
              <a:spcAft>
                <a:spcPts val="0"/>
              </a:spcAft>
              <a:buNone/>
            </a:pPr>
            <a:r>
              <a:rPr b="1" lang="en" sz="6400">
                <a:solidFill>
                  <a:schemeClr val="accent2"/>
                </a:solidFill>
                <a:latin typeface="Times New Roman"/>
                <a:ea typeface="Times New Roman"/>
                <a:cs typeface="Times New Roman"/>
                <a:sym typeface="Times New Roman"/>
              </a:rPr>
              <a:t>Freshman Application Completion Deadlines</a:t>
            </a:r>
            <a:endParaRPr b="1" sz="64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6400">
                <a:solidFill>
                  <a:schemeClr val="accent2"/>
                </a:solidFill>
                <a:latin typeface="Times New Roman"/>
                <a:ea typeface="Times New Roman"/>
                <a:cs typeface="Times New Roman"/>
                <a:sym typeface="Times New Roman"/>
              </a:rPr>
              <a:t>For Fall - May 1</a:t>
            </a:r>
            <a:endParaRPr sz="64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6400">
                <a:solidFill>
                  <a:schemeClr val="accent2"/>
                </a:solidFill>
                <a:latin typeface="Times New Roman"/>
                <a:ea typeface="Times New Roman"/>
                <a:cs typeface="Times New Roman"/>
                <a:sym typeface="Times New Roman"/>
              </a:rPr>
              <a:t>For Spring - November 1</a:t>
            </a:r>
            <a:endParaRPr sz="64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6400">
                <a:solidFill>
                  <a:schemeClr val="accent2"/>
                </a:solidFill>
                <a:latin typeface="Times New Roman"/>
                <a:ea typeface="Times New Roman"/>
                <a:cs typeface="Times New Roman"/>
                <a:sym typeface="Times New Roman"/>
              </a:rPr>
              <a:t>For Summer - March 1 </a:t>
            </a:r>
            <a:endParaRPr sz="64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6400">
                <a:solidFill>
                  <a:schemeClr val="accent2"/>
                </a:solidFill>
                <a:latin typeface="Times New Roman"/>
                <a:ea typeface="Times New Roman"/>
                <a:cs typeface="Times New Roman"/>
                <a:sym typeface="Times New Roman"/>
              </a:rPr>
              <a:t>Submission Fee $30</a:t>
            </a:r>
            <a:endParaRPr sz="64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6400">
                <a:solidFill>
                  <a:schemeClr val="accent2"/>
                </a:solidFill>
                <a:latin typeface="Times New Roman"/>
                <a:ea typeface="Times New Roman"/>
                <a:cs typeface="Times New Roman"/>
                <a:sym typeface="Times New Roman"/>
              </a:rPr>
              <a:t>Online Submission Fee $31</a:t>
            </a:r>
            <a:endParaRPr sz="6400">
              <a:solidFill>
                <a:schemeClr val="accent2"/>
              </a:solidFill>
              <a:latin typeface="Times New Roman"/>
              <a:ea typeface="Times New Roman"/>
              <a:cs typeface="Times New Roman"/>
              <a:sym typeface="Times New Roman"/>
            </a:endParaRPr>
          </a:p>
          <a:p>
            <a:pPr indent="0" lvl="0" marL="0" rtl="0" algn="l">
              <a:spcBef>
                <a:spcPts val="1200"/>
              </a:spcBef>
              <a:spcAft>
                <a:spcPts val="1200"/>
              </a:spcAft>
              <a:buNone/>
            </a:pPr>
            <a:r>
              <a:t/>
            </a:r>
            <a:endParaRPr/>
          </a:p>
        </p:txBody>
      </p:sp>
      <p:sp>
        <p:nvSpPr>
          <p:cNvPr id="74" name="Google Shape;74;p15"/>
          <p:cNvSpPr txBox="1"/>
          <p:nvPr/>
        </p:nvSpPr>
        <p:spPr>
          <a:xfrm>
            <a:off x="557100" y="3135325"/>
            <a:ext cx="1761900" cy="75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txBox="1"/>
          <p:nvPr/>
        </p:nvSpPr>
        <p:spPr>
          <a:xfrm>
            <a:off x="5635825" y="940000"/>
            <a:ext cx="3507900" cy="2154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solidFill>
                  <a:schemeClr val="accent2"/>
                </a:solidFill>
                <a:latin typeface="Times New Roman"/>
                <a:ea typeface="Times New Roman"/>
                <a:cs typeface="Times New Roman"/>
                <a:sym typeface="Times New Roman"/>
              </a:rPr>
              <a:t>Students who are Transferring Deadlines</a:t>
            </a:r>
            <a:endParaRPr b="1"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b="1"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Fall - July 1</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Spring - November 1</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Summer - March 1</a:t>
            </a:r>
            <a:endParaRPr sz="1600">
              <a:solidFill>
                <a:schemeClr val="accent2"/>
              </a:solidFill>
              <a:latin typeface="Times New Roman"/>
              <a:ea typeface="Times New Roman"/>
              <a:cs typeface="Times New Roman"/>
              <a:sym typeface="Times New Roman"/>
            </a:endParaRPr>
          </a:p>
        </p:txBody>
      </p:sp>
      <p:sp>
        <p:nvSpPr>
          <p:cNvPr id="76" name="Google Shape;76;p15"/>
          <p:cNvSpPr txBox="1"/>
          <p:nvPr/>
        </p:nvSpPr>
        <p:spPr>
          <a:xfrm>
            <a:off x="5635825" y="2889175"/>
            <a:ext cx="2720700" cy="177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accent2"/>
                </a:solidFill>
                <a:latin typeface="Times New Roman"/>
                <a:ea typeface="Times New Roman"/>
                <a:cs typeface="Times New Roman"/>
                <a:sym typeface="Times New Roman"/>
              </a:rPr>
              <a:t>International student Deadlines</a:t>
            </a:r>
            <a:endParaRPr b="1"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b="1"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Fall - March 1</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Spring - September 1</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t/>
            </a:r>
            <a:endParaRPr sz="1600">
              <a:solidFill>
                <a:schemeClr val="accent2"/>
              </a:solidFill>
              <a:latin typeface="Times New Roman"/>
              <a:ea typeface="Times New Roman"/>
              <a:cs typeface="Times New Roman"/>
              <a:sym typeface="Times New Roman"/>
            </a:endParaRPr>
          </a:p>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For Summer - January 1</a:t>
            </a:r>
            <a:endParaRPr sz="1600">
              <a:solidFill>
                <a:schemeClr val="accent2"/>
              </a:solidFill>
              <a:latin typeface="Times New Roman"/>
              <a:ea typeface="Times New Roman"/>
              <a:cs typeface="Times New Roman"/>
              <a:sym typeface="Times New Roman"/>
            </a:endParaRPr>
          </a:p>
        </p:txBody>
      </p:sp>
      <p:pic>
        <p:nvPicPr>
          <p:cNvPr id="77" name="Google Shape;77;p15"/>
          <p:cNvPicPr preferRelativeResize="0"/>
          <p:nvPr/>
        </p:nvPicPr>
        <p:blipFill>
          <a:blip r:embed="rId3">
            <a:alphaModFix/>
          </a:blip>
          <a:stretch>
            <a:fillRect/>
          </a:stretch>
        </p:blipFill>
        <p:spPr>
          <a:xfrm>
            <a:off x="0" y="2848597"/>
            <a:ext cx="4506475" cy="2201752"/>
          </a:xfrm>
          <a:prstGeom prst="rect">
            <a:avLst/>
          </a:prstGeom>
          <a:noFill/>
          <a:ln>
            <a:noFill/>
          </a:ln>
        </p:spPr>
      </p:pic>
      <p:pic>
        <p:nvPicPr>
          <p:cNvPr id="78" name="Google Shape;78;p15">
            <a:hlinkClick r:id="rId4"/>
          </p:cNvPr>
          <p:cNvPicPr preferRelativeResize="0"/>
          <p:nvPr/>
        </p:nvPicPr>
        <p:blipFill rotWithShape="1">
          <a:blip r:embed="rId5">
            <a:alphaModFix/>
          </a:blip>
          <a:srcRect b="0" l="0" r="0" t="0"/>
          <a:stretch/>
        </p:blipFill>
        <p:spPr>
          <a:xfrm>
            <a:off x="4842550" y="4505575"/>
            <a:ext cx="457200" cy="457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82" name="Shape 82"/>
        <p:cNvGrpSpPr/>
        <p:nvPr/>
      </p:nvGrpSpPr>
      <p:grpSpPr>
        <a:xfrm>
          <a:off x="0" y="0"/>
          <a:ext cx="0" cy="0"/>
          <a:chOff x="0" y="0"/>
          <a:chExt cx="0" cy="0"/>
        </a:xfrm>
      </p:grpSpPr>
      <p:sp>
        <p:nvSpPr>
          <p:cNvPr id="83" name="Google Shape;83;p16"/>
          <p:cNvSpPr txBox="1"/>
          <p:nvPr>
            <p:ph type="title"/>
          </p:nvPr>
        </p:nvSpPr>
        <p:spPr>
          <a:xfrm>
            <a:off x="2980625" y="0"/>
            <a:ext cx="29142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3133">
                <a:latin typeface="Times New Roman"/>
                <a:ea typeface="Times New Roman"/>
                <a:cs typeface="Times New Roman"/>
                <a:sym typeface="Times New Roman"/>
              </a:rPr>
              <a:t>Faculty Member</a:t>
            </a:r>
            <a:r>
              <a:rPr lang="en"/>
              <a:t> </a:t>
            </a:r>
            <a:endParaRPr/>
          </a:p>
        </p:txBody>
      </p:sp>
      <p:sp>
        <p:nvSpPr>
          <p:cNvPr id="84" name="Google Shape;84;p16"/>
          <p:cNvSpPr txBox="1"/>
          <p:nvPr>
            <p:ph idx="1" type="body"/>
          </p:nvPr>
        </p:nvSpPr>
        <p:spPr>
          <a:xfrm>
            <a:off x="177425" y="443125"/>
            <a:ext cx="8520600" cy="26145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1600">
                <a:solidFill>
                  <a:schemeClr val="accent2"/>
                </a:solidFill>
                <a:latin typeface="Times New Roman"/>
                <a:ea typeface="Times New Roman"/>
                <a:cs typeface="Times New Roman"/>
                <a:sym typeface="Times New Roman"/>
              </a:rPr>
              <a:t>                                                               </a:t>
            </a:r>
            <a:r>
              <a:rPr b="1" lang="en" sz="1900">
                <a:solidFill>
                  <a:schemeClr val="accent2"/>
                </a:solidFill>
                <a:latin typeface="Times New Roman"/>
                <a:ea typeface="Times New Roman"/>
                <a:cs typeface="Times New Roman"/>
                <a:sym typeface="Times New Roman"/>
              </a:rPr>
              <a:t>Clint Bowers</a:t>
            </a:r>
            <a:endParaRPr b="1" sz="1900">
              <a:solidFill>
                <a:schemeClr val="accent2"/>
              </a:solidFill>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en" sz="1900">
                <a:solidFill>
                  <a:schemeClr val="accent2"/>
                </a:solidFill>
                <a:latin typeface="Times New Roman"/>
                <a:ea typeface="Times New Roman"/>
                <a:cs typeface="Times New Roman"/>
                <a:sym typeface="Times New Roman"/>
              </a:rPr>
              <a:t>                                      Psy </a:t>
            </a:r>
            <a:r>
              <a:rPr b="1" lang="en" sz="1900">
                <a:solidFill>
                  <a:schemeClr val="accent2"/>
                </a:solidFill>
                <a:latin typeface="Times New Roman"/>
                <a:ea typeface="Times New Roman"/>
                <a:cs typeface="Times New Roman"/>
                <a:sym typeface="Times New Roman"/>
              </a:rPr>
              <a:t>Professor &amp; Research Faculty </a:t>
            </a:r>
            <a:endParaRPr b="1" sz="1900">
              <a:solidFill>
                <a:schemeClr val="accent2"/>
              </a:solidFill>
              <a:latin typeface="Times New Roman"/>
              <a:ea typeface="Times New Roman"/>
              <a:cs typeface="Times New Roman"/>
              <a:sym typeface="Times New Roman"/>
            </a:endParaRPr>
          </a:p>
          <a:p>
            <a:pPr indent="0" lvl="0" marL="0" rtl="0" algn="l">
              <a:lnSpc>
                <a:spcPct val="100000"/>
              </a:lnSpc>
              <a:spcBef>
                <a:spcPts val="1200"/>
              </a:spcBef>
              <a:spcAft>
                <a:spcPts val="1200"/>
              </a:spcAft>
              <a:buNone/>
            </a:pPr>
            <a:r>
              <a:rPr lang="en" sz="1600">
                <a:solidFill>
                  <a:schemeClr val="accent2"/>
                </a:solidFill>
                <a:latin typeface="Times New Roman"/>
                <a:ea typeface="Times New Roman"/>
                <a:cs typeface="Times New Roman"/>
                <a:sym typeface="Times New Roman"/>
              </a:rPr>
              <a:t>Clint Bowers</a:t>
            </a:r>
            <a:r>
              <a:rPr lang="en" sz="1600">
                <a:solidFill>
                  <a:schemeClr val="accent2"/>
                </a:solidFill>
                <a:latin typeface="Times New Roman"/>
                <a:ea typeface="Times New Roman"/>
                <a:cs typeface="Times New Roman"/>
                <a:sym typeface="Times New Roman"/>
              </a:rPr>
              <a:t> research focuses </a:t>
            </a:r>
            <a:r>
              <a:rPr lang="en" sz="1600">
                <a:solidFill>
                  <a:schemeClr val="accent2"/>
                </a:solidFill>
                <a:latin typeface="Times New Roman"/>
                <a:ea typeface="Times New Roman"/>
                <a:cs typeface="Times New Roman"/>
                <a:sym typeface="Times New Roman"/>
              </a:rPr>
              <a:t>primarily</a:t>
            </a:r>
            <a:r>
              <a:rPr lang="en" sz="1600">
                <a:solidFill>
                  <a:schemeClr val="accent2"/>
                </a:solidFill>
                <a:latin typeface="Times New Roman"/>
                <a:ea typeface="Times New Roman"/>
                <a:cs typeface="Times New Roman"/>
                <a:sym typeface="Times New Roman"/>
              </a:rPr>
              <a:t> on the use of technology in the prevention and treatment of psychological disorders. He has been developing games to prevent anxiety disorders in the military and to prevent drinking in college students. He has also developed a game to assist in training relapse prevention skills to inpatient alcoholics. Most recently, He has have been working in the application of various technologies to facilitate prevention programs among military personnel and first responders.</a:t>
            </a:r>
            <a:endParaRPr sz="1600">
              <a:solidFill>
                <a:schemeClr val="accent2"/>
              </a:solidFill>
              <a:latin typeface="Times New Roman"/>
              <a:ea typeface="Times New Roman"/>
              <a:cs typeface="Times New Roman"/>
              <a:sym typeface="Times New Roman"/>
            </a:endParaRPr>
          </a:p>
        </p:txBody>
      </p:sp>
      <p:pic>
        <p:nvPicPr>
          <p:cNvPr id="85" name="Google Shape;85;p16"/>
          <p:cNvPicPr preferRelativeResize="0"/>
          <p:nvPr/>
        </p:nvPicPr>
        <p:blipFill>
          <a:blip r:embed="rId3">
            <a:alphaModFix/>
          </a:blip>
          <a:stretch>
            <a:fillRect/>
          </a:stretch>
        </p:blipFill>
        <p:spPr>
          <a:xfrm>
            <a:off x="0" y="3057625"/>
            <a:ext cx="2267775" cy="2085875"/>
          </a:xfrm>
          <a:prstGeom prst="rect">
            <a:avLst/>
          </a:prstGeom>
          <a:noFill/>
          <a:ln>
            <a:noFill/>
          </a:ln>
        </p:spPr>
      </p:pic>
      <p:sp>
        <p:nvSpPr>
          <p:cNvPr id="86" name="Google Shape;86;p16"/>
          <p:cNvSpPr txBox="1"/>
          <p:nvPr/>
        </p:nvSpPr>
        <p:spPr>
          <a:xfrm>
            <a:off x="2324350" y="2992850"/>
            <a:ext cx="43563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1200"/>
              </a:spcAft>
              <a:buNone/>
            </a:pPr>
            <a:r>
              <a:rPr lang="en" sz="1600">
                <a:solidFill>
                  <a:schemeClr val="accent2"/>
                </a:solidFill>
                <a:latin typeface="Times New Roman"/>
                <a:ea typeface="Times New Roman"/>
                <a:cs typeface="Times New Roman"/>
                <a:sym typeface="Times New Roman"/>
              </a:rPr>
              <a:t>“I am very interested in the use of technology to train psychologists, this work focuses on translating the science of learning into innovative training products for clinicians.”</a:t>
            </a:r>
            <a:endParaRPr sz="1600">
              <a:solidFill>
                <a:schemeClr val="accent2"/>
              </a:solidFill>
              <a:latin typeface="Times New Roman"/>
              <a:ea typeface="Times New Roman"/>
              <a:cs typeface="Times New Roman"/>
              <a:sym typeface="Times New Roman"/>
            </a:endParaRPr>
          </a:p>
        </p:txBody>
      </p:sp>
      <p:sp>
        <p:nvSpPr>
          <p:cNvPr id="87" name="Google Shape;87;p16"/>
          <p:cNvSpPr txBox="1"/>
          <p:nvPr/>
        </p:nvSpPr>
        <p:spPr>
          <a:xfrm>
            <a:off x="5687650" y="4068150"/>
            <a:ext cx="34563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Times New Roman"/>
                <a:ea typeface="Times New Roman"/>
                <a:cs typeface="Times New Roman"/>
                <a:sym typeface="Times New Roman"/>
              </a:rPr>
              <a:t>In 2020 he was appointed as interim chair of the UCF Psychology Department, he currently still is as of 2023.</a:t>
            </a:r>
            <a:endParaRPr sz="1600">
              <a:latin typeface="Times New Roman"/>
              <a:ea typeface="Times New Roman"/>
              <a:cs typeface="Times New Roman"/>
              <a:sym typeface="Times New Roman"/>
            </a:endParaRPr>
          </a:p>
        </p:txBody>
      </p:sp>
      <p:pic>
        <p:nvPicPr>
          <p:cNvPr id="88" name="Google Shape;88;p16">
            <a:hlinkClick r:id="rId4"/>
          </p:cNvPr>
          <p:cNvPicPr preferRelativeResize="0"/>
          <p:nvPr/>
        </p:nvPicPr>
        <p:blipFill rotWithShape="1">
          <a:blip r:embed="rId5">
            <a:alphaModFix/>
          </a:blip>
          <a:srcRect b="0" l="0" r="0" t="0"/>
          <a:stretch/>
        </p:blipFill>
        <p:spPr>
          <a:xfrm>
            <a:off x="2420175" y="4379725"/>
            <a:ext cx="457200" cy="457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2" name="Shape 92"/>
        <p:cNvGrpSpPr/>
        <p:nvPr/>
      </p:nvGrpSpPr>
      <p:grpSpPr>
        <a:xfrm>
          <a:off x="0" y="0"/>
          <a:ext cx="0" cy="0"/>
          <a:chOff x="0" y="0"/>
          <a:chExt cx="0" cy="0"/>
        </a:xfrm>
      </p:grpSpPr>
      <p:sp>
        <p:nvSpPr>
          <p:cNvPr id="93" name="Google Shape;93;p17"/>
          <p:cNvSpPr txBox="1"/>
          <p:nvPr>
            <p:ph type="title"/>
          </p:nvPr>
        </p:nvSpPr>
        <p:spPr>
          <a:xfrm>
            <a:off x="2527150" y="0"/>
            <a:ext cx="3665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720">
                <a:latin typeface="Times New Roman"/>
                <a:ea typeface="Times New Roman"/>
                <a:cs typeface="Times New Roman"/>
                <a:sym typeface="Times New Roman"/>
              </a:rPr>
              <a:t>Program Accreditation</a:t>
            </a:r>
            <a:endParaRPr b="1" sz="2720">
              <a:latin typeface="Times New Roman"/>
              <a:ea typeface="Times New Roman"/>
              <a:cs typeface="Times New Roman"/>
              <a:sym typeface="Times New Roman"/>
            </a:endParaRPr>
          </a:p>
        </p:txBody>
      </p:sp>
      <p:sp>
        <p:nvSpPr>
          <p:cNvPr id="94" name="Google Shape;94;p17"/>
          <p:cNvSpPr txBox="1"/>
          <p:nvPr>
            <p:ph idx="1" type="body"/>
          </p:nvPr>
        </p:nvSpPr>
        <p:spPr>
          <a:xfrm>
            <a:off x="0" y="507900"/>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600">
                <a:solidFill>
                  <a:schemeClr val="accent2"/>
                </a:solidFill>
                <a:latin typeface="Times New Roman"/>
                <a:ea typeface="Times New Roman"/>
                <a:cs typeface="Times New Roman"/>
                <a:sym typeface="Times New Roman"/>
              </a:rPr>
              <a:t>The College of Health Professions and Sciences, the UFC School of Social Work is fully accredited by the Council of Social Work Education. </a:t>
            </a:r>
            <a:endParaRPr sz="1600">
              <a:solidFill>
                <a:schemeClr val="accent2"/>
              </a:solidFill>
              <a:latin typeface="Times New Roman"/>
              <a:ea typeface="Times New Roman"/>
              <a:cs typeface="Times New Roman"/>
              <a:sym typeface="Times New Roman"/>
            </a:endParaRPr>
          </a:p>
          <a:p>
            <a:pPr indent="0" lvl="0" marL="0" rtl="0" algn="l">
              <a:spcBef>
                <a:spcPts val="1200"/>
              </a:spcBef>
              <a:spcAft>
                <a:spcPts val="0"/>
              </a:spcAft>
              <a:buNone/>
            </a:pPr>
            <a:r>
              <a:rPr lang="en" sz="1600">
                <a:solidFill>
                  <a:schemeClr val="accent2"/>
                </a:solidFill>
                <a:latin typeface="Times New Roman"/>
                <a:ea typeface="Times New Roman"/>
                <a:cs typeface="Times New Roman"/>
                <a:sym typeface="Times New Roman"/>
              </a:rPr>
              <a:t>Social work is one of the fastest growing professions in the United States. A </a:t>
            </a:r>
            <a:r>
              <a:rPr lang="en" sz="1600">
                <a:solidFill>
                  <a:schemeClr val="accent2"/>
                </a:solidFill>
                <a:latin typeface="Times New Roman"/>
                <a:ea typeface="Times New Roman"/>
                <a:cs typeface="Times New Roman"/>
                <a:sym typeface="Times New Roman"/>
              </a:rPr>
              <a:t>degree in social work offers a meaningful career working with diverse populations, there are many different career paths that you can take with a degree in social work. These include Substance abuse counselor, court advocate, and healthcare social worker. </a:t>
            </a:r>
            <a:endParaRPr sz="1600">
              <a:solidFill>
                <a:schemeClr val="accent2"/>
              </a:solidFill>
              <a:latin typeface="Times New Roman"/>
              <a:ea typeface="Times New Roman"/>
              <a:cs typeface="Times New Roman"/>
              <a:sym typeface="Times New Roman"/>
            </a:endParaRPr>
          </a:p>
          <a:p>
            <a:pPr indent="0" lvl="0" marL="0" rtl="0" algn="l">
              <a:spcBef>
                <a:spcPts val="1200"/>
              </a:spcBef>
              <a:spcAft>
                <a:spcPts val="1200"/>
              </a:spcAft>
              <a:buNone/>
            </a:pPr>
            <a:r>
              <a:t/>
            </a:r>
            <a:endParaRPr sz="1600">
              <a:solidFill>
                <a:schemeClr val="accent2"/>
              </a:solidFill>
              <a:latin typeface="Times New Roman"/>
              <a:ea typeface="Times New Roman"/>
              <a:cs typeface="Times New Roman"/>
              <a:sym typeface="Times New Roman"/>
            </a:endParaRPr>
          </a:p>
        </p:txBody>
      </p:sp>
      <p:pic>
        <p:nvPicPr>
          <p:cNvPr id="95" name="Google Shape;95;p17"/>
          <p:cNvPicPr preferRelativeResize="0"/>
          <p:nvPr/>
        </p:nvPicPr>
        <p:blipFill>
          <a:blip r:embed="rId3">
            <a:alphaModFix/>
          </a:blip>
          <a:stretch>
            <a:fillRect/>
          </a:stretch>
        </p:blipFill>
        <p:spPr>
          <a:xfrm>
            <a:off x="0" y="2461625"/>
            <a:ext cx="5713550" cy="2681875"/>
          </a:xfrm>
          <a:prstGeom prst="rect">
            <a:avLst/>
          </a:prstGeom>
          <a:noFill/>
          <a:ln>
            <a:noFill/>
          </a:ln>
        </p:spPr>
      </p:pic>
      <p:pic>
        <p:nvPicPr>
          <p:cNvPr id="96" name="Google Shape;96;p17"/>
          <p:cNvPicPr preferRelativeResize="0"/>
          <p:nvPr/>
        </p:nvPicPr>
        <p:blipFill>
          <a:blip r:embed="rId4">
            <a:alphaModFix/>
          </a:blip>
          <a:stretch>
            <a:fillRect/>
          </a:stretch>
        </p:blipFill>
        <p:spPr>
          <a:xfrm>
            <a:off x="7429500" y="3429000"/>
            <a:ext cx="1714500" cy="1714500"/>
          </a:xfrm>
          <a:prstGeom prst="rect">
            <a:avLst/>
          </a:prstGeom>
          <a:noFill/>
          <a:ln>
            <a:noFill/>
          </a:ln>
        </p:spPr>
      </p:pic>
      <p:sp>
        <p:nvSpPr>
          <p:cNvPr id="97" name="Google Shape;97;p17"/>
          <p:cNvSpPr txBox="1"/>
          <p:nvPr/>
        </p:nvSpPr>
        <p:spPr>
          <a:xfrm>
            <a:off x="6011550" y="2630050"/>
            <a:ext cx="30000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600">
                <a:latin typeface="Times New Roman"/>
                <a:ea typeface="Times New Roman"/>
                <a:cs typeface="Times New Roman"/>
                <a:sym typeface="Times New Roman"/>
              </a:rPr>
              <a:t>The median earnings for health sciences graduates is $78,000.</a:t>
            </a:r>
            <a:endParaRPr sz="1600">
              <a:latin typeface="Times New Roman"/>
              <a:ea typeface="Times New Roman"/>
              <a:cs typeface="Times New Roman"/>
              <a:sym typeface="Times New Roman"/>
            </a:endParaRPr>
          </a:p>
        </p:txBody>
      </p:sp>
      <p:pic>
        <p:nvPicPr>
          <p:cNvPr id="98" name="Google Shape;98;p17">
            <a:hlinkClick r:id="rId5"/>
          </p:cNvPr>
          <p:cNvPicPr preferRelativeResize="0"/>
          <p:nvPr/>
        </p:nvPicPr>
        <p:blipFill rotWithShape="1">
          <a:blip r:embed="rId6">
            <a:alphaModFix/>
          </a:blip>
          <a:srcRect b="0" l="0" r="0" t="0"/>
          <a:stretch/>
        </p:blipFill>
        <p:spPr>
          <a:xfrm>
            <a:off x="5865950" y="4076700"/>
            <a:ext cx="457200" cy="457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02" name="Shape 102"/>
        <p:cNvGrpSpPr/>
        <p:nvPr/>
      </p:nvGrpSpPr>
      <p:grpSpPr>
        <a:xfrm>
          <a:off x="0" y="0"/>
          <a:ext cx="0" cy="0"/>
          <a:chOff x="0" y="0"/>
          <a:chExt cx="0" cy="0"/>
        </a:xfrm>
      </p:grpSpPr>
      <p:sp>
        <p:nvSpPr>
          <p:cNvPr id="103" name="Google Shape;103;p18"/>
          <p:cNvSpPr txBox="1"/>
          <p:nvPr>
            <p:ph type="title"/>
          </p:nvPr>
        </p:nvSpPr>
        <p:spPr>
          <a:xfrm>
            <a:off x="2384650" y="0"/>
            <a:ext cx="448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Times New Roman"/>
                <a:ea typeface="Times New Roman"/>
                <a:cs typeface="Times New Roman"/>
                <a:sym typeface="Times New Roman"/>
              </a:rPr>
              <a:t>Admission Requirements</a:t>
            </a:r>
            <a:endParaRPr b="1" sz="2820">
              <a:latin typeface="Times New Roman"/>
              <a:ea typeface="Times New Roman"/>
              <a:cs typeface="Times New Roman"/>
              <a:sym typeface="Times New Roman"/>
            </a:endParaRPr>
          </a:p>
        </p:txBody>
      </p:sp>
      <p:sp>
        <p:nvSpPr>
          <p:cNvPr id="104" name="Google Shape;104;p18"/>
          <p:cNvSpPr txBox="1"/>
          <p:nvPr>
            <p:ph idx="1" type="body"/>
          </p:nvPr>
        </p:nvSpPr>
        <p:spPr>
          <a:xfrm>
            <a:off x="-51825" y="627875"/>
            <a:ext cx="8368800" cy="1555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600">
                <a:solidFill>
                  <a:schemeClr val="accent2"/>
                </a:solidFill>
                <a:latin typeface="Times New Roman"/>
                <a:ea typeface="Times New Roman"/>
                <a:cs typeface="Times New Roman"/>
                <a:sym typeface="Times New Roman"/>
              </a:rPr>
              <a:t>For a student to be admitted into the BSW program at the University of Central Florida they must have a minimum of a 2.5 grade point average. In order to gain admission into the BSW Program you must complete an Associate of Arts degree or completion of UCF General Education Program.</a:t>
            </a:r>
            <a:endParaRPr sz="1600">
              <a:solidFill>
                <a:schemeClr val="accent2"/>
              </a:solidFill>
              <a:latin typeface="Times New Roman"/>
              <a:ea typeface="Times New Roman"/>
              <a:cs typeface="Times New Roman"/>
              <a:sym typeface="Times New Roman"/>
            </a:endParaRPr>
          </a:p>
        </p:txBody>
      </p:sp>
      <p:sp>
        <p:nvSpPr>
          <p:cNvPr id="105" name="Google Shape;105;p18"/>
          <p:cNvSpPr txBox="1"/>
          <p:nvPr/>
        </p:nvSpPr>
        <p:spPr>
          <a:xfrm>
            <a:off x="51825" y="1839725"/>
            <a:ext cx="8434200" cy="246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latin typeface="Times New Roman"/>
                <a:ea typeface="Times New Roman"/>
                <a:cs typeface="Times New Roman"/>
                <a:sym typeface="Times New Roman"/>
              </a:rPr>
              <a:t>                            </a:t>
            </a:r>
            <a:r>
              <a:rPr b="1" lang="en" sz="2000">
                <a:latin typeface="Times New Roman"/>
                <a:ea typeface="Times New Roman"/>
                <a:cs typeface="Times New Roman"/>
                <a:sym typeface="Times New Roman"/>
              </a:rPr>
              <a:t>Requirements</a:t>
            </a:r>
            <a:r>
              <a:rPr b="1" lang="en" sz="2000">
                <a:latin typeface="Times New Roman"/>
                <a:ea typeface="Times New Roman"/>
                <a:cs typeface="Times New Roman"/>
                <a:sym typeface="Times New Roman"/>
              </a:rPr>
              <a:t> for the Clinical Psychology PhD</a:t>
            </a:r>
            <a:endParaRPr b="1" sz="2000">
              <a:latin typeface="Times New Roman"/>
              <a:ea typeface="Times New Roman"/>
              <a:cs typeface="Times New Roman"/>
              <a:sym typeface="Times New Roman"/>
            </a:endParaRPr>
          </a:p>
          <a:p>
            <a:pPr indent="0" lvl="0" marL="0" rtl="0" algn="l">
              <a:spcBef>
                <a:spcPts val="0"/>
              </a:spcBef>
              <a:spcAft>
                <a:spcPts val="0"/>
              </a:spcAft>
              <a:buNone/>
            </a:pPr>
            <a:r>
              <a:t/>
            </a:r>
            <a:endParaRPr sz="1600">
              <a:latin typeface="Times New Roman"/>
              <a:ea typeface="Times New Roman"/>
              <a:cs typeface="Times New Roman"/>
              <a:sym typeface="Times New Roman"/>
            </a:endParaRPr>
          </a:p>
          <a:p>
            <a:pPr indent="0" lvl="0" marL="0" rtl="0" algn="l">
              <a:spcBef>
                <a:spcPts val="0"/>
              </a:spcBef>
              <a:spcAft>
                <a:spcPts val="0"/>
              </a:spcAft>
              <a:buNone/>
            </a:pPr>
            <a:r>
              <a:rPr lang="en" sz="1600">
                <a:latin typeface="Times New Roman"/>
                <a:ea typeface="Times New Roman"/>
                <a:cs typeface="Times New Roman"/>
                <a:sym typeface="Times New Roman"/>
              </a:rPr>
              <a:t>Students must have obtained a baccalaureate or higher degree in Psychology, prior to the start of the term for which the student is admitted, from a regionally accredited institution or from a recognized foreign institution. Students without a baccalaureate or higher degree from an accredited institution (or equivalent) are not admitted to graduate degree programs, graduate certificate programs, or graduate </a:t>
            </a:r>
            <a:r>
              <a:rPr lang="en" sz="1600">
                <a:latin typeface="Times New Roman"/>
                <a:ea typeface="Times New Roman"/>
                <a:cs typeface="Times New Roman"/>
                <a:sym typeface="Times New Roman"/>
              </a:rPr>
              <a:t>non degree</a:t>
            </a:r>
            <a:r>
              <a:rPr lang="en" sz="1600">
                <a:latin typeface="Times New Roman"/>
                <a:ea typeface="Times New Roman"/>
                <a:cs typeface="Times New Roman"/>
                <a:sym typeface="Times New Roman"/>
              </a:rPr>
              <a:t> status. If the baccalaureate degree does not include a major in Psychology, students must have completed at least 18 credit hours of Psychology courses at the undergraduate level or above.</a:t>
            </a:r>
            <a:endParaRPr sz="1600">
              <a:latin typeface="Times New Roman"/>
              <a:ea typeface="Times New Roman"/>
              <a:cs typeface="Times New Roman"/>
              <a:sym typeface="Times New Roman"/>
            </a:endParaRPr>
          </a:p>
        </p:txBody>
      </p:sp>
      <p:pic>
        <p:nvPicPr>
          <p:cNvPr id="106" name="Google Shape;106;p18">
            <a:hlinkClick r:id="rId3"/>
          </p:cNvPr>
          <p:cNvPicPr preferRelativeResize="0"/>
          <p:nvPr/>
        </p:nvPicPr>
        <p:blipFill rotWithShape="1">
          <a:blip r:embed="rId4">
            <a:alphaModFix/>
          </a:blip>
          <a:srcRect b="0" l="0" r="0" t="0"/>
          <a:stretch/>
        </p:blipFill>
        <p:spPr>
          <a:xfrm>
            <a:off x="152400" y="4454825"/>
            <a:ext cx="457200" cy="457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10" name="Shape 110"/>
        <p:cNvGrpSpPr/>
        <p:nvPr/>
      </p:nvGrpSpPr>
      <p:grpSpPr>
        <a:xfrm>
          <a:off x="0" y="0"/>
          <a:ext cx="0" cy="0"/>
          <a:chOff x="0" y="0"/>
          <a:chExt cx="0" cy="0"/>
        </a:xfrm>
      </p:grpSpPr>
      <p:sp>
        <p:nvSpPr>
          <p:cNvPr id="111" name="Google Shape;11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Cited </a:t>
            </a:r>
            <a:r>
              <a:rPr lang="en"/>
              <a:t>websites</a:t>
            </a:r>
            <a:r>
              <a:rPr lang="en"/>
              <a:t> </a:t>
            </a:r>
            <a:endParaRPr/>
          </a:p>
        </p:txBody>
      </p:sp>
      <p:sp>
        <p:nvSpPr>
          <p:cNvPr id="112" name="Google Shape;11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100" u="sng">
                <a:solidFill>
                  <a:schemeClr val="hlink"/>
                </a:solidFill>
                <a:hlinkClick r:id="rId3"/>
              </a:rPr>
              <a:t>University Of Central Florida Acceptance Rate - INFOLEARNERS</a:t>
            </a:r>
            <a:endParaRPr/>
          </a:p>
          <a:p>
            <a:pPr indent="0" lvl="0" marL="0" rtl="0" algn="l">
              <a:spcBef>
                <a:spcPts val="1200"/>
              </a:spcBef>
              <a:spcAft>
                <a:spcPts val="0"/>
              </a:spcAft>
              <a:buNone/>
            </a:pPr>
            <a:r>
              <a:rPr lang="en" sz="1100" u="sng">
                <a:solidFill>
                  <a:schemeClr val="hlink"/>
                </a:solidFill>
                <a:hlinkClick r:id="rId4"/>
              </a:rPr>
              <a:t>Psychology | University of Central Florida (ucf.edu)</a:t>
            </a:r>
            <a:endParaRPr/>
          </a:p>
          <a:p>
            <a:pPr indent="0" lvl="0" marL="0" rtl="0" algn="l">
              <a:spcBef>
                <a:spcPts val="1200"/>
              </a:spcBef>
              <a:spcAft>
                <a:spcPts val="0"/>
              </a:spcAft>
              <a:buNone/>
            </a:pPr>
            <a:r>
              <a:rPr lang="en" sz="1100" u="sng">
                <a:solidFill>
                  <a:schemeClr val="hlink"/>
                </a:solidFill>
                <a:hlinkClick r:id="rId5"/>
              </a:rPr>
              <a:t>College of Graduate Studies (ucf.edu)</a:t>
            </a:r>
            <a:endParaRPr/>
          </a:p>
          <a:p>
            <a:pPr indent="0" lvl="0" marL="0" rtl="0" algn="l">
              <a:spcBef>
                <a:spcPts val="1200"/>
              </a:spcBef>
              <a:spcAft>
                <a:spcPts val="0"/>
              </a:spcAft>
              <a:buNone/>
            </a:pPr>
            <a:r>
              <a:rPr lang="en" sz="1100" u="sng">
                <a:solidFill>
                  <a:schemeClr val="hlink"/>
                </a:solidFill>
                <a:hlinkClick r:id="rId6"/>
              </a:rPr>
              <a:t>University of Central Florida | A University for the Future (ucf.edu)</a:t>
            </a:r>
            <a:endParaRPr/>
          </a:p>
          <a:p>
            <a:pPr indent="0" lvl="0" marL="0" rtl="0" algn="l">
              <a:spcBef>
                <a:spcPts val="1200"/>
              </a:spcBef>
              <a:spcAft>
                <a:spcPts val="0"/>
              </a:spcAft>
              <a:buNone/>
            </a:pPr>
            <a:r>
              <a:rPr lang="en" sz="1100" u="sng">
                <a:solidFill>
                  <a:schemeClr val="hlink"/>
                </a:solidFill>
                <a:hlinkClick r:id="rId7"/>
              </a:rPr>
              <a:t>Clint Bowers - Psychology (ucf.ed</a:t>
            </a:r>
            <a:r>
              <a:rPr lang="en" sz="1100" u="sng">
                <a:solidFill>
                  <a:schemeClr val="hlink"/>
                </a:solidFill>
                <a:hlinkClick r:id="rId8"/>
              </a:rPr>
              <a:t>u</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