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12/6/2021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7CD31F4-64FA-4BA0-9498-67783267A8C8}"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6103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671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89895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7458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345051-2045-45DA-935E-2E3CA1A69ADC}"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58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345051-2045-45DA-935E-2E3CA1A69ADC}"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026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345051-2045-45DA-935E-2E3CA1A69ADC}"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CD31F4-64FA-4BA0-9498-67783267A8C8}"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8387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345051-2045-45DA-935E-2E3CA1A69ADC}"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96336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45051-2045-45DA-935E-2E3CA1A69ADC}"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08219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4019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2345051-2045-45DA-935E-2E3CA1A69ADC}" type="datetimeFigureOut">
              <a:rPr lang="en-US" smtClean="0"/>
              <a:t>12/6/2021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429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2345051-2045-45DA-935E-2E3CA1A69ADC}" type="datetimeFigureOut">
              <a:rPr lang="en-US" smtClean="0"/>
              <a:t>12/6/2021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7CD31F4-64FA-4BA0-9498-67783267A8C8}"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1078376"/>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Stack of old and new books">
            <a:extLst>
              <a:ext uri="{FF2B5EF4-FFF2-40B4-BE49-F238E27FC236}">
                <a16:creationId xmlns:a16="http://schemas.microsoft.com/office/drawing/2014/main" id="{7CF8C05C-BCD7-4D78-8E13-D141F5B74307}"/>
              </a:ext>
            </a:extLst>
          </p:cNvPr>
          <p:cNvPicPr>
            <a:picLocks noChangeAspect="1"/>
          </p:cNvPicPr>
          <p:nvPr/>
        </p:nvPicPr>
        <p:blipFill rotWithShape="1">
          <a:blip r:embed="rId2">
            <a:alphaModFix amt="50000"/>
          </a:blip>
          <a:srcRect t="12190" r="-1" b="3518"/>
          <a:stretch/>
        </p:blipFill>
        <p:spPr>
          <a:xfrm>
            <a:off x="20" y="10"/>
            <a:ext cx="12188930" cy="6857990"/>
          </a:xfrm>
          <a:prstGeom prst="rect">
            <a:avLst/>
          </a:prstGeom>
        </p:spPr>
      </p:pic>
      <p:sp>
        <p:nvSpPr>
          <p:cNvPr id="2" name="Title 1">
            <a:extLst>
              <a:ext uri="{FF2B5EF4-FFF2-40B4-BE49-F238E27FC236}">
                <a16:creationId xmlns:a16="http://schemas.microsoft.com/office/drawing/2014/main" id="{98FCB2AF-05A8-47E0-A5E3-E0D9DB936026}"/>
              </a:ext>
            </a:extLst>
          </p:cNvPr>
          <p:cNvSpPr>
            <a:spLocks noGrp="1"/>
          </p:cNvSpPr>
          <p:nvPr>
            <p:ph type="ctrTitle"/>
          </p:nvPr>
        </p:nvSpPr>
        <p:spPr>
          <a:xfrm>
            <a:off x="1524000" y="1122363"/>
            <a:ext cx="9144000" cy="3063240"/>
          </a:xfrm>
        </p:spPr>
        <p:txBody>
          <a:bodyPr>
            <a:normAutofit/>
          </a:bodyPr>
          <a:lstStyle/>
          <a:p>
            <a:pPr algn="ctr"/>
            <a:r>
              <a:rPr lang="en-US"/>
              <a:t>What does a clinician do?</a:t>
            </a:r>
          </a:p>
        </p:txBody>
      </p:sp>
      <p:sp>
        <p:nvSpPr>
          <p:cNvPr id="3" name="Subtitle 2">
            <a:extLst>
              <a:ext uri="{FF2B5EF4-FFF2-40B4-BE49-F238E27FC236}">
                <a16:creationId xmlns:a16="http://schemas.microsoft.com/office/drawing/2014/main" id="{ABF0888F-363D-4C84-9411-51EF67D6D091}"/>
              </a:ext>
            </a:extLst>
          </p:cNvPr>
          <p:cNvSpPr>
            <a:spLocks noGrp="1"/>
          </p:cNvSpPr>
          <p:nvPr>
            <p:ph type="subTitle" idx="1"/>
          </p:nvPr>
        </p:nvSpPr>
        <p:spPr>
          <a:xfrm>
            <a:off x="1524000" y="4599432"/>
            <a:ext cx="9144000" cy="1225296"/>
          </a:xfrm>
        </p:spPr>
        <p:txBody>
          <a:bodyPr>
            <a:normAutofit/>
          </a:bodyPr>
          <a:lstStyle/>
          <a:p>
            <a:pPr algn="ctr"/>
            <a:r>
              <a:rPr lang="en-US" sz="3200" dirty="0"/>
              <a:t>LCPC versus LCSW</a:t>
            </a:r>
          </a:p>
        </p:txBody>
      </p:sp>
    </p:spTree>
    <p:extLst>
      <p:ext uri="{BB962C8B-B14F-4D97-AF65-F5344CB8AC3E}">
        <p14:creationId xmlns:p14="http://schemas.microsoft.com/office/powerpoint/2010/main" val="13111256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C65CA-DCC4-4D45-8F97-09199A4F5CDE}"/>
              </a:ext>
            </a:extLst>
          </p:cNvPr>
          <p:cNvSpPr>
            <a:spLocks noGrp="1"/>
          </p:cNvSpPr>
          <p:nvPr>
            <p:ph type="title"/>
          </p:nvPr>
        </p:nvSpPr>
        <p:spPr/>
        <p:txBody>
          <a:bodyPr/>
          <a:lstStyle/>
          <a:p>
            <a:r>
              <a:rPr lang="en-US" dirty="0"/>
              <a:t>LCPC</a:t>
            </a:r>
          </a:p>
        </p:txBody>
      </p:sp>
      <p:sp>
        <p:nvSpPr>
          <p:cNvPr id="3" name="Content Placeholder 2">
            <a:extLst>
              <a:ext uri="{FF2B5EF4-FFF2-40B4-BE49-F238E27FC236}">
                <a16:creationId xmlns:a16="http://schemas.microsoft.com/office/drawing/2014/main" id="{D151FA5F-221C-43D9-B342-9DBFF59EE49B}"/>
              </a:ext>
            </a:extLst>
          </p:cNvPr>
          <p:cNvSpPr>
            <a:spLocks noGrp="1"/>
          </p:cNvSpPr>
          <p:nvPr>
            <p:ph idx="1"/>
          </p:nvPr>
        </p:nvSpPr>
        <p:spPr/>
        <p:txBody>
          <a:bodyPr/>
          <a:lstStyle/>
          <a:p>
            <a:r>
              <a:rPr lang="en-US" dirty="0"/>
              <a:t>An LCPC is a licensed clinical professional counselor. </a:t>
            </a:r>
          </a:p>
          <a:p>
            <a:r>
              <a:rPr lang="en-US" dirty="0"/>
              <a:t>This title is used in only 7 states versus the title of simply Licensed Professional Counselor which is used in 24.</a:t>
            </a:r>
          </a:p>
          <a:p>
            <a:r>
              <a:rPr lang="en-US" dirty="0"/>
              <a:t>Typically, within the practice counselors choose a specialty within the different forms of therapy.</a:t>
            </a:r>
          </a:p>
          <a:p>
            <a:endParaRPr lang="en-US" dirty="0"/>
          </a:p>
        </p:txBody>
      </p:sp>
    </p:spTree>
    <p:extLst>
      <p:ext uri="{BB962C8B-B14F-4D97-AF65-F5344CB8AC3E}">
        <p14:creationId xmlns:p14="http://schemas.microsoft.com/office/powerpoint/2010/main" val="707578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3A5FA-7A0D-4A67-AA6F-B752FDE3FDAD}"/>
              </a:ext>
            </a:extLst>
          </p:cNvPr>
          <p:cNvSpPr>
            <a:spLocks noGrp="1"/>
          </p:cNvSpPr>
          <p:nvPr>
            <p:ph type="title"/>
          </p:nvPr>
        </p:nvSpPr>
        <p:spPr/>
        <p:txBody>
          <a:bodyPr/>
          <a:lstStyle/>
          <a:p>
            <a:r>
              <a:rPr lang="en-US" dirty="0"/>
              <a:t>C.B.T.</a:t>
            </a:r>
          </a:p>
        </p:txBody>
      </p:sp>
      <p:sp>
        <p:nvSpPr>
          <p:cNvPr id="3" name="Content Placeholder 2">
            <a:extLst>
              <a:ext uri="{FF2B5EF4-FFF2-40B4-BE49-F238E27FC236}">
                <a16:creationId xmlns:a16="http://schemas.microsoft.com/office/drawing/2014/main" id="{CC8870FA-6467-41B0-AF6F-92B8AE0D70C0}"/>
              </a:ext>
            </a:extLst>
          </p:cNvPr>
          <p:cNvSpPr>
            <a:spLocks noGrp="1"/>
          </p:cNvSpPr>
          <p:nvPr>
            <p:ph idx="1"/>
          </p:nvPr>
        </p:nvSpPr>
        <p:spPr/>
        <p:txBody>
          <a:bodyPr/>
          <a:lstStyle/>
          <a:p>
            <a:r>
              <a:rPr lang="en-US" dirty="0"/>
              <a:t>Cognitive Behavioral Therapy (CBT) is a form of therapy that is more problem focused.</a:t>
            </a:r>
          </a:p>
          <a:p>
            <a:r>
              <a:rPr lang="en-US" dirty="0"/>
              <a:t>Clients are asked to identity their cognitive processes that are leading to behaviors that are not wanted.</a:t>
            </a:r>
          </a:p>
          <a:p>
            <a:r>
              <a:rPr lang="en-US" dirty="0"/>
              <a:t>If the thought processes that lead to the undesired behaviors are first identified, clients can have more control over their actions and mindsets.</a:t>
            </a:r>
          </a:p>
          <a:p>
            <a:endParaRPr lang="en-US" dirty="0"/>
          </a:p>
        </p:txBody>
      </p:sp>
    </p:spTree>
    <p:extLst>
      <p:ext uri="{BB962C8B-B14F-4D97-AF65-F5344CB8AC3E}">
        <p14:creationId xmlns:p14="http://schemas.microsoft.com/office/powerpoint/2010/main" val="2177038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D17741-DBD6-407E-AD27-1B6B20681702}"/>
              </a:ext>
            </a:extLst>
          </p:cNvPr>
          <p:cNvSpPr>
            <a:spLocks noGrp="1"/>
          </p:cNvSpPr>
          <p:nvPr>
            <p:ph type="title"/>
          </p:nvPr>
        </p:nvSpPr>
        <p:spPr>
          <a:xfrm>
            <a:off x="1451579" y="1376053"/>
            <a:ext cx="9405891" cy="1002990"/>
          </a:xfrm>
        </p:spPr>
        <p:txBody>
          <a:bodyPr anchor="ctr">
            <a:normAutofit/>
          </a:bodyPr>
          <a:lstStyle/>
          <a:p>
            <a:r>
              <a:rPr lang="en-US" dirty="0"/>
              <a:t>CBT IN ACTION</a:t>
            </a:r>
          </a:p>
        </p:txBody>
      </p:sp>
      <p:sp>
        <p:nvSpPr>
          <p:cNvPr id="3" name="Content Placeholder 2">
            <a:extLst>
              <a:ext uri="{FF2B5EF4-FFF2-40B4-BE49-F238E27FC236}">
                <a16:creationId xmlns:a16="http://schemas.microsoft.com/office/drawing/2014/main" id="{B8BF3CB7-89E7-4F2E-9902-63E6771EE247}"/>
              </a:ext>
            </a:extLst>
          </p:cNvPr>
          <p:cNvSpPr>
            <a:spLocks noGrp="1"/>
          </p:cNvSpPr>
          <p:nvPr>
            <p:ph idx="1"/>
          </p:nvPr>
        </p:nvSpPr>
        <p:spPr>
          <a:xfrm>
            <a:off x="1451579" y="2464991"/>
            <a:ext cx="9405891" cy="2403571"/>
          </a:xfrm>
        </p:spPr>
        <p:txBody>
          <a:bodyPr>
            <a:normAutofit/>
          </a:bodyPr>
          <a:lstStyle/>
          <a:p>
            <a:r>
              <a:rPr lang="en-US" dirty="0"/>
              <a:t>A client complains of feelings as if they are always unwanted, which leads them to act like an outcast within their current relationship. The current relationship is by all measures beneficial and supportive.  Previously, the client was in an abusive relationship where the partner was negligent. However, the current partner is very loving but is off put by the client’s behavior as they view as inappropriate at times.</a:t>
            </a:r>
          </a:p>
          <a:p>
            <a:r>
              <a:rPr lang="en-US" dirty="0"/>
              <a:t>How would CBT be used to benefit this client?</a:t>
            </a:r>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322902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EF2CF-E5FA-4048-96F1-00737A0F1D95}"/>
              </a:ext>
            </a:extLst>
          </p:cNvPr>
          <p:cNvSpPr>
            <a:spLocks noGrp="1"/>
          </p:cNvSpPr>
          <p:nvPr>
            <p:ph type="title"/>
          </p:nvPr>
        </p:nvSpPr>
        <p:spPr/>
        <p:txBody>
          <a:bodyPr/>
          <a:lstStyle/>
          <a:p>
            <a:r>
              <a:rPr lang="en-US" dirty="0" err="1"/>
              <a:t>Lcsw</a:t>
            </a:r>
            <a:r>
              <a:rPr lang="en-US" dirty="0"/>
              <a:t>	</a:t>
            </a:r>
          </a:p>
        </p:txBody>
      </p:sp>
      <p:sp>
        <p:nvSpPr>
          <p:cNvPr id="3" name="Content Placeholder 2">
            <a:extLst>
              <a:ext uri="{FF2B5EF4-FFF2-40B4-BE49-F238E27FC236}">
                <a16:creationId xmlns:a16="http://schemas.microsoft.com/office/drawing/2014/main" id="{2EB24237-1712-4AFF-8494-99548A6AF2E3}"/>
              </a:ext>
            </a:extLst>
          </p:cNvPr>
          <p:cNvSpPr>
            <a:spLocks noGrp="1"/>
          </p:cNvSpPr>
          <p:nvPr>
            <p:ph idx="1"/>
          </p:nvPr>
        </p:nvSpPr>
        <p:spPr/>
        <p:txBody>
          <a:bodyPr/>
          <a:lstStyle/>
          <a:p>
            <a:r>
              <a:rPr lang="en-US" dirty="0"/>
              <a:t>LCSW stands for Licensed Clinical Social Worker. </a:t>
            </a:r>
          </a:p>
          <a:p>
            <a:r>
              <a:rPr lang="en-US" dirty="0"/>
              <a:t>Beyond providing social work services, an LCSW can also fulfill the role as a clinical counselor. </a:t>
            </a:r>
          </a:p>
          <a:p>
            <a:r>
              <a:rPr lang="en-US" dirty="0"/>
              <a:t>Being an LCSW provides for more opportunity within the scope of psychological services.</a:t>
            </a:r>
          </a:p>
        </p:txBody>
      </p:sp>
    </p:spTree>
    <p:extLst>
      <p:ext uri="{BB962C8B-B14F-4D97-AF65-F5344CB8AC3E}">
        <p14:creationId xmlns:p14="http://schemas.microsoft.com/office/powerpoint/2010/main" val="1040678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4CF31-2870-48CF-9DB8-D7FDA88E9265}"/>
              </a:ext>
            </a:extLst>
          </p:cNvPr>
          <p:cNvSpPr>
            <a:spLocks noGrp="1"/>
          </p:cNvSpPr>
          <p:nvPr>
            <p:ph type="title"/>
          </p:nvPr>
        </p:nvSpPr>
        <p:spPr/>
        <p:txBody>
          <a:bodyPr/>
          <a:lstStyle/>
          <a:p>
            <a:r>
              <a:rPr lang="en-US" dirty="0"/>
              <a:t>An </a:t>
            </a:r>
            <a:r>
              <a:rPr lang="en-US" dirty="0" err="1"/>
              <a:t>lcsw’s</a:t>
            </a:r>
            <a:r>
              <a:rPr lang="en-US" dirty="0"/>
              <a:t> role within </a:t>
            </a:r>
            <a:r>
              <a:rPr lang="en-US" dirty="0" err="1"/>
              <a:t>acadia</a:t>
            </a:r>
            <a:endParaRPr lang="en-US" dirty="0"/>
          </a:p>
        </p:txBody>
      </p:sp>
      <p:sp>
        <p:nvSpPr>
          <p:cNvPr id="3" name="Content Placeholder 2">
            <a:extLst>
              <a:ext uri="{FF2B5EF4-FFF2-40B4-BE49-F238E27FC236}">
                <a16:creationId xmlns:a16="http://schemas.microsoft.com/office/drawing/2014/main" id="{5520BFAB-FD53-40C0-91D5-16E23DB4068E}"/>
              </a:ext>
            </a:extLst>
          </p:cNvPr>
          <p:cNvSpPr>
            <a:spLocks noGrp="1"/>
          </p:cNvSpPr>
          <p:nvPr>
            <p:ph idx="1"/>
          </p:nvPr>
        </p:nvSpPr>
        <p:spPr/>
        <p:txBody>
          <a:bodyPr/>
          <a:lstStyle/>
          <a:p>
            <a:pPr marL="0" indent="0">
              <a:buNone/>
            </a:pPr>
            <a:r>
              <a:rPr lang="en-US" dirty="0"/>
              <a:t>	At Acadia, I work as a psych tech. My role mainly involves maintaining patient safety and physical well being. However, with my time at Acadia I have had the pleasure to shadow those fulfilling the role of clinician. Some services clinicians provide at Acadia involve:</a:t>
            </a:r>
          </a:p>
          <a:p>
            <a:pPr marL="0" indent="0">
              <a:buNone/>
            </a:pPr>
            <a:r>
              <a:rPr lang="en-US" dirty="0"/>
              <a:t>-Individual Counseling</a:t>
            </a:r>
          </a:p>
          <a:p>
            <a:pPr marL="0" indent="0">
              <a:buNone/>
            </a:pPr>
            <a:r>
              <a:rPr lang="en-US" dirty="0"/>
              <a:t>-Providing information for follow up services</a:t>
            </a:r>
          </a:p>
          <a:p>
            <a:pPr marL="0" indent="0">
              <a:buNone/>
            </a:pPr>
            <a:r>
              <a:rPr lang="en-US" dirty="0"/>
              <a:t>-Working with providers to help develop a treatment plan</a:t>
            </a:r>
          </a:p>
        </p:txBody>
      </p:sp>
    </p:spTree>
    <p:extLst>
      <p:ext uri="{BB962C8B-B14F-4D97-AF65-F5344CB8AC3E}">
        <p14:creationId xmlns:p14="http://schemas.microsoft.com/office/powerpoint/2010/main" val="2452297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1A0E4-81ED-4015-9F0D-CEBB128F9180}"/>
              </a:ext>
            </a:extLst>
          </p:cNvPr>
          <p:cNvSpPr>
            <a:spLocks noGrp="1"/>
          </p:cNvSpPr>
          <p:nvPr>
            <p:ph type="title"/>
          </p:nvPr>
        </p:nvSpPr>
        <p:spPr/>
        <p:txBody>
          <a:bodyPr/>
          <a:lstStyle/>
          <a:p>
            <a:r>
              <a:rPr lang="en-US" dirty="0"/>
              <a:t>Why I want to become an </a:t>
            </a:r>
            <a:r>
              <a:rPr lang="en-US" dirty="0" err="1"/>
              <a:t>lcsw</a:t>
            </a:r>
            <a:endParaRPr lang="en-US" dirty="0"/>
          </a:p>
        </p:txBody>
      </p:sp>
      <p:sp>
        <p:nvSpPr>
          <p:cNvPr id="3" name="Content Placeholder 2">
            <a:extLst>
              <a:ext uri="{FF2B5EF4-FFF2-40B4-BE49-F238E27FC236}">
                <a16:creationId xmlns:a16="http://schemas.microsoft.com/office/drawing/2014/main" id="{7F34BD45-D0E7-4DCA-A9CD-9CBD6200146A}"/>
              </a:ext>
            </a:extLst>
          </p:cNvPr>
          <p:cNvSpPr>
            <a:spLocks noGrp="1"/>
          </p:cNvSpPr>
          <p:nvPr>
            <p:ph idx="1"/>
          </p:nvPr>
        </p:nvSpPr>
        <p:spPr/>
        <p:txBody>
          <a:bodyPr/>
          <a:lstStyle/>
          <a:p>
            <a:pPr marL="0" indent="0">
              <a:buNone/>
            </a:pPr>
            <a:r>
              <a:rPr lang="en-US" dirty="0"/>
              <a:t>	Initially, I wanted to become an LCPC. While I am still mostly interested in the counseling aspect of the title, being LCSW provides more opportunity to provide psychological services. Beyond that, I have been informed that you can bill for more services.  An LCPC is limited in services they can provide, while an LCSW can do everything an LCPC can do and more. </a:t>
            </a:r>
          </a:p>
        </p:txBody>
      </p:sp>
    </p:spTree>
    <p:extLst>
      <p:ext uri="{BB962C8B-B14F-4D97-AF65-F5344CB8AC3E}">
        <p14:creationId xmlns:p14="http://schemas.microsoft.com/office/powerpoint/2010/main" val="406991387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25</TotalTime>
  <Words>409</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What does a clinician do?</vt:lpstr>
      <vt:lpstr>LCPC</vt:lpstr>
      <vt:lpstr>C.B.T.</vt:lpstr>
      <vt:lpstr>CBT IN ACTION</vt:lpstr>
      <vt:lpstr>Lcsw </vt:lpstr>
      <vt:lpstr>An lcsw’s role within acadia</vt:lpstr>
      <vt:lpstr>Why I want to become an lcsw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a clinician do?</dc:title>
  <dc:creator>Grady Markie</dc:creator>
  <cp:lastModifiedBy>Grady Markie</cp:lastModifiedBy>
  <cp:revision>1</cp:revision>
  <dcterms:created xsi:type="dcterms:W3CDTF">2021-12-06T04:59:55Z</dcterms:created>
  <dcterms:modified xsi:type="dcterms:W3CDTF">2021-12-06T05:25:20Z</dcterms:modified>
</cp:coreProperties>
</file>