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T Sans Narrow"/>
      <p:regular r:id="rId15"/>
      <p:bold r:id="rId16"/>
    </p:embeddedFont>
    <p:embeddedFont>
      <p:font typeface="Open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TSansNarrow-regular.fntdata"/><Relationship Id="rId14" Type="http://schemas.openxmlformats.org/officeDocument/2006/relationships/slide" Target="slides/slide9.xml"/><Relationship Id="rId17" Type="http://schemas.openxmlformats.org/officeDocument/2006/relationships/font" Target="fonts/OpenSans-regular.fntdata"/><Relationship Id="rId16" Type="http://schemas.openxmlformats.org/officeDocument/2006/relationships/font" Target="fonts/PTSansNarrow-bold.fntdata"/><Relationship Id="rId5" Type="http://schemas.openxmlformats.org/officeDocument/2006/relationships/notesMaster" Target="notesMasters/notesMaster1.xml"/><Relationship Id="rId19" Type="http://schemas.openxmlformats.org/officeDocument/2006/relationships/font" Target="fonts/OpenSans-italic.fntdata"/><Relationship Id="rId6" Type="http://schemas.openxmlformats.org/officeDocument/2006/relationships/slide" Target="slides/slide1.xml"/><Relationship Id="rId18"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04c23f041f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04c23f041f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04c23f041f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04c23f041f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Home health - </a:t>
            </a:r>
            <a:r>
              <a:rPr lang="en" sz="1000">
                <a:solidFill>
                  <a:srgbClr val="1E1E1E"/>
                </a:solidFill>
                <a:latin typeface="Open Sans"/>
                <a:ea typeface="Open Sans"/>
                <a:cs typeface="Open Sans"/>
                <a:sym typeface="Open Sans"/>
              </a:rPr>
              <a:t>Some services they provide are nursing, physical, occupational and speech therapy, certified nursing assistants (CNAs), social work services, telehealth, wound care. </a:t>
            </a:r>
            <a:endParaRPr sz="1000">
              <a:solidFill>
                <a:srgbClr val="1E1E1E"/>
              </a:solidFill>
              <a:latin typeface="Open Sans"/>
              <a:ea typeface="Open Sans"/>
              <a:cs typeface="Open Sans"/>
              <a:sym typeface="Open Sans"/>
            </a:endParaRPr>
          </a:p>
          <a:p>
            <a:pPr indent="0" lvl="0" marL="0" rtl="0" algn="l">
              <a:spcBef>
                <a:spcPts val="0"/>
              </a:spcBef>
              <a:spcAft>
                <a:spcPts val="0"/>
              </a:spcAft>
              <a:buNone/>
            </a:pPr>
            <a:r>
              <a:rPr lang="en" sz="1000">
                <a:solidFill>
                  <a:srgbClr val="1E1E1E"/>
                </a:solidFill>
                <a:latin typeface="Open Sans"/>
                <a:ea typeface="Open Sans"/>
                <a:cs typeface="Open Sans"/>
                <a:sym typeface="Open Sans"/>
              </a:rPr>
              <a:t>Hospice -Hospice care can take place wherever your loved one calls home. They have skilled and compassionate staff which provides the physical, emotional and spiritual resources needed to make the most of every moment, with the service and dignity they deserve.</a:t>
            </a:r>
            <a:endParaRPr sz="500">
              <a:solidFill>
                <a:srgbClr val="1E1E1E"/>
              </a:solidFill>
              <a:latin typeface="Open Sans"/>
              <a:ea typeface="Open Sans"/>
              <a:cs typeface="Open Sans"/>
              <a:sym typeface="Open Sans"/>
            </a:endParaRPr>
          </a:p>
          <a:p>
            <a:pPr indent="0" lvl="0" marL="0" rtl="0" algn="l">
              <a:spcBef>
                <a:spcPts val="0"/>
              </a:spcBef>
              <a:spcAft>
                <a:spcPts val="0"/>
              </a:spcAft>
              <a:buNone/>
            </a:pPr>
            <a:r>
              <a:rPr lang="en"/>
              <a:t>Mental Health services- Split into two areas Child and adult (18+)</a:t>
            </a:r>
            <a:endParaRPr/>
          </a:p>
          <a:p>
            <a:pPr indent="0" lvl="0" marL="0" rtl="0" algn="l">
              <a:spcBef>
                <a:spcPts val="0"/>
              </a:spcBef>
              <a:spcAft>
                <a:spcPts val="0"/>
              </a:spcAft>
              <a:buNone/>
            </a:pPr>
            <a:r>
              <a:rPr lang="en"/>
              <a:t>Foster care; you can find resources for becoming a foster parent or resources for current forster parents.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4c23f041f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04c23f041f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4c23f041f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4c23f041f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Child behavioral health home - </a:t>
            </a:r>
            <a:r>
              <a:rPr lang="en" sz="1200">
                <a:solidFill>
                  <a:srgbClr val="1A4E72"/>
                </a:solidFill>
                <a:highlight>
                  <a:srgbClr val="FFFFFF"/>
                </a:highlight>
              </a:rPr>
              <a:t>Care Coordinators are available to come to your home, attend meetings, make referrals to other programs and services, and monitor progress. They are committed to ensuring satisfaction with the support and services provided to the client’s family.</a:t>
            </a:r>
            <a:endParaRPr sz="1200">
              <a:solidFill>
                <a:srgbClr val="1A4E72"/>
              </a:solidFill>
              <a:highlight>
                <a:srgbClr val="FFFFFF"/>
              </a:highlight>
            </a:endParaRPr>
          </a:p>
          <a:p>
            <a:pPr indent="0" lvl="0" marL="0" rtl="0" algn="l">
              <a:spcBef>
                <a:spcPts val="0"/>
              </a:spcBef>
              <a:spcAft>
                <a:spcPts val="0"/>
              </a:spcAft>
              <a:buNone/>
            </a:pPr>
            <a:r>
              <a:rPr lang="en" sz="1200">
                <a:solidFill>
                  <a:srgbClr val="1A4E72"/>
                </a:solidFill>
                <a:highlight>
                  <a:srgbClr val="FFFFFF"/>
                </a:highlight>
              </a:rPr>
              <a:t>Child Targeted Case Management -  can serve youth from birth through their 21st birthday. We use a family-focused approach called Wraparound that incorporates family strengths and a team-based planning process.</a:t>
            </a:r>
            <a:endParaRPr sz="1200">
              <a:solidFill>
                <a:srgbClr val="1A4E72"/>
              </a:solidFill>
              <a:highlight>
                <a:srgbClr val="FFFFFF"/>
              </a:highlight>
            </a:endParaRPr>
          </a:p>
          <a:p>
            <a:pPr indent="0" lvl="0" marL="0" rtl="0" algn="l">
              <a:spcBef>
                <a:spcPts val="0"/>
              </a:spcBef>
              <a:spcAft>
                <a:spcPts val="0"/>
              </a:spcAft>
              <a:buNone/>
            </a:pPr>
            <a:r>
              <a:rPr lang="en" sz="1200">
                <a:solidFill>
                  <a:srgbClr val="1A4E72"/>
                </a:solidFill>
                <a:highlight>
                  <a:srgbClr val="FFFFFF"/>
                </a:highlight>
              </a:rPr>
              <a:t>Adult case management- Wings’ Case Managers work and support for the client in achieving the goals they have set for themselves while ensuring their rights are protected. They help clients find jobs, attend day programs, find housing, explore recreational opportunities, access funding, and more.</a:t>
            </a:r>
            <a:endParaRPr sz="1200">
              <a:solidFill>
                <a:srgbClr val="1A4E72"/>
              </a:solidFill>
              <a:highlight>
                <a:srgbClr val="FFFFFF"/>
              </a:highlight>
            </a:endParaRPr>
          </a:p>
          <a:p>
            <a:pPr indent="0" lvl="0" marL="0" rtl="0" algn="l">
              <a:spcBef>
                <a:spcPts val="0"/>
              </a:spcBef>
              <a:spcAft>
                <a:spcPts val="0"/>
              </a:spcAft>
              <a:buNone/>
            </a:pPr>
            <a:r>
              <a:t/>
            </a:r>
            <a:endParaRPr sz="1200">
              <a:solidFill>
                <a:srgbClr val="1A4E72"/>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04c23f041f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04c23f041f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04c23f041f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04c23f041f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Alternative response program-</a:t>
            </a:r>
            <a:r>
              <a:rPr lang="en"/>
              <a:t> t</a:t>
            </a:r>
            <a:r>
              <a:rPr lang="en">
                <a:solidFill>
                  <a:srgbClr val="333333"/>
                </a:solidFill>
                <a:highlight>
                  <a:srgbClr val="FFFFFF"/>
                </a:highlight>
                <a:latin typeface="Open Sans"/>
                <a:ea typeface="Open Sans"/>
                <a:cs typeface="Open Sans"/>
                <a:sym typeface="Open Sans"/>
              </a:rPr>
              <a:t>he reports that are sent to the ARP tend to be those reports that DHHS has determined to be low to moderate risk.</a:t>
            </a:r>
            <a:endParaRPr>
              <a:solidFill>
                <a:srgbClr val="333333"/>
              </a:solidFill>
              <a:highlight>
                <a:srgbClr val="FFFFFF"/>
              </a:highlight>
              <a:latin typeface="Open Sans"/>
              <a:ea typeface="Open Sans"/>
              <a:cs typeface="Open Sans"/>
              <a:sym typeface="Open Sans"/>
            </a:endParaRPr>
          </a:p>
          <a:p>
            <a:pPr indent="0" lvl="0" marL="0" rtl="0" algn="l">
              <a:spcBef>
                <a:spcPts val="0"/>
              </a:spcBef>
              <a:spcAft>
                <a:spcPts val="0"/>
              </a:spcAft>
              <a:buNone/>
            </a:pPr>
            <a:r>
              <a:rPr b="1" lang="en">
                <a:solidFill>
                  <a:srgbClr val="333333"/>
                </a:solidFill>
                <a:highlight>
                  <a:srgbClr val="FFFFFF"/>
                </a:highlight>
                <a:latin typeface="Open Sans"/>
                <a:ea typeface="Open Sans"/>
                <a:cs typeface="Open Sans"/>
                <a:sym typeface="Open Sans"/>
              </a:rPr>
              <a:t>Community Family support services -</a:t>
            </a:r>
            <a:r>
              <a:rPr lang="en">
                <a:solidFill>
                  <a:srgbClr val="333333"/>
                </a:solidFill>
                <a:highlight>
                  <a:srgbClr val="FFFFFF"/>
                </a:highlight>
                <a:latin typeface="Open Sans"/>
                <a:ea typeface="Open Sans"/>
                <a:cs typeface="Open Sans"/>
                <a:sym typeface="Open Sans"/>
              </a:rPr>
              <a:t> This is done with support from a Licensed Clinician and a Behavioral Health Professional (BHP) to assist in managing the mental health and behavioral needs of their child, and increasing the caregivers’ confidence and skill set to do so. The service is provided in the family’s home, and occasionally within the community depending on the treatment needs of the child.</a:t>
            </a:r>
            <a:endParaRPr>
              <a:solidFill>
                <a:srgbClr val="333333"/>
              </a:solidFill>
              <a:highlight>
                <a:srgbClr val="FFFFFF"/>
              </a:highlight>
              <a:latin typeface="Open Sans"/>
              <a:ea typeface="Open Sans"/>
              <a:cs typeface="Open Sans"/>
              <a:sym typeface="Open Sans"/>
            </a:endParaRPr>
          </a:p>
          <a:p>
            <a:pPr indent="0" lvl="0" marL="0" rtl="0" algn="l">
              <a:spcBef>
                <a:spcPts val="0"/>
              </a:spcBef>
              <a:spcAft>
                <a:spcPts val="0"/>
              </a:spcAft>
              <a:buNone/>
            </a:pPr>
            <a:r>
              <a:rPr b="1" lang="en">
                <a:solidFill>
                  <a:srgbClr val="333333"/>
                </a:solidFill>
                <a:highlight>
                  <a:srgbClr val="FFFFFF"/>
                </a:highlight>
                <a:latin typeface="Open Sans"/>
                <a:ea typeface="Open Sans"/>
                <a:cs typeface="Open Sans"/>
                <a:sym typeface="Open Sans"/>
              </a:rPr>
              <a:t>Children’s case management</a:t>
            </a:r>
            <a:r>
              <a:rPr lang="en">
                <a:solidFill>
                  <a:srgbClr val="333333"/>
                </a:solidFill>
                <a:highlight>
                  <a:srgbClr val="FFFFFF"/>
                </a:highlight>
                <a:latin typeface="Open Sans"/>
                <a:ea typeface="Open Sans"/>
                <a:cs typeface="Open Sans"/>
                <a:sym typeface="Open Sans"/>
              </a:rPr>
              <a:t>-</a:t>
            </a:r>
            <a:r>
              <a:rPr lang="en" sz="1350">
                <a:solidFill>
                  <a:srgbClr val="333333"/>
                </a:solidFill>
                <a:highlight>
                  <a:srgbClr val="FFFFFF"/>
                </a:highlight>
                <a:latin typeface="Open Sans"/>
                <a:ea typeface="Open Sans"/>
                <a:cs typeface="Open Sans"/>
                <a:sym typeface="Open Sans"/>
              </a:rPr>
              <a:t> </a:t>
            </a:r>
            <a:r>
              <a:rPr lang="en">
                <a:solidFill>
                  <a:srgbClr val="333333"/>
                </a:solidFill>
                <a:highlight>
                  <a:srgbClr val="FFFFFF"/>
                </a:highlight>
                <a:latin typeface="Open Sans"/>
                <a:ea typeface="Open Sans"/>
                <a:cs typeface="Open Sans"/>
                <a:sym typeface="Open Sans"/>
              </a:rPr>
              <a:t>Case management is designed to be a short-term service that coordinates services to address children’s mental health needs, educates parents about resources available to them within their communities, and assists caregivers in navigating the mental health system. </a:t>
            </a:r>
            <a:endParaRPr>
              <a:solidFill>
                <a:srgbClr val="333333"/>
              </a:solidFill>
              <a:highlight>
                <a:srgbClr val="FFFFFF"/>
              </a:highlight>
              <a:latin typeface="Open Sans"/>
              <a:ea typeface="Open Sans"/>
              <a:cs typeface="Open Sans"/>
              <a:sym typeface="Open Sans"/>
            </a:endParaRPr>
          </a:p>
          <a:p>
            <a:pPr indent="0" lvl="0" marL="0" rtl="0" algn="l">
              <a:spcBef>
                <a:spcPts val="0"/>
              </a:spcBef>
              <a:spcAft>
                <a:spcPts val="0"/>
              </a:spcAft>
              <a:buNone/>
            </a:pPr>
            <a:r>
              <a:rPr b="1" lang="en">
                <a:solidFill>
                  <a:srgbClr val="333333"/>
                </a:solidFill>
                <a:highlight>
                  <a:srgbClr val="FFFFFF"/>
                </a:highlight>
                <a:latin typeface="Open Sans"/>
                <a:ea typeface="Open Sans"/>
                <a:cs typeface="Open Sans"/>
                <a:sym typeface="Open Sans"/>
              </a:rPr>
              <a:t>Outpatient mental health clinic-</a:t>
            </a:r>
            <a:r>
              <a:rPr lang="en">
                <a:solidFill>
                  <a:srgbClr val="333333"/>
                </a:solidFill>
                <a:highlight>
                  <a:srgbClr val="FFFFFF"/>
                </a:highlight>
                <a:latin typeface="Open Sans"/>
                <a:ea typeface="Open Sans"/>
                <a:cs typeface="Open Sans"/>
                <a:sym typeface="Open Sans"/>
              </a:rPr>
              <a:t>Community Care is fully licensed to provide mental health and substance abuse treatment to families, children, and adults of all ages. </a:t>
            </a:r>
            <a:endParaRPr>
              <a:solidFill>
                <a:srgbClr val="333333"/>
              </a:solidFill>
              <a:highlight>
                <a:srgbClr val="FFFFFF"/>
              </a:highlight>
              <a:latin typeface="Open Sans"/>
              <a:ea typeface="Open Sans"/>
              <a:cs typeface="Open Sans"/>
              <a:sym typeface="Open Sans"/>
            </a:endParaRPr>
          </a:p>
          <a:p>
            <a:pPr indent="0" lvl="0" marL="0" rtl="0" algn="l">
              <a:spcBef>
                <a:spcPts val="0"/>
              </a:spcBef>
              <a:spcAft>
                <a:spcPts val="0"/>
              </a:spcAft>
              <a:buNone/>
            </a:pPr>
            <a:r>
              <a:rPr b="1" lang="en">
                <a:solidFill>
                  <a:srgbClr val="333333"/>
                </a:solidFill>
                <a:highlight>
                  <a:srgbClr val="FFFFFF"/>
                </a:highlight>
                <a:latin typeface="Open Sans"/>
                <a:ea typeface="Open Sans"/>
                <a:cs typeface="Open Sans"/>
                <a:sym typeface="Open Sans"/>
              </a:rPr>
              <a:t>Adult Services Case </a:t>
            </a:r>
            <a:r>
              <a:rPr b="1" lang="en">
                <a:solidFill>
                  <a:srgbClr val="333333"/>
                </a:solidFill>
                <a:highlight>
                  <a:srgbClr val="FFFFFF"/>
                </a:highlight>
                <a:latin typeface="Open Sans"/>
                <a:ea typeface="Open Sans"/>
                <a:cs typeface="Open Sans"/>
                <a:sym typeface="Open Sans"/>
              </a:rPr>
              <a:t>Management</a:t>
            </a:r>
            <a:r>
              <a:rPr b="1" lang="en">
                <a:solidFill>
                  <a:srgbClr val="333333"/>
                </a:solidFill>
                <a:highlight>
                  <a:srgbClr val="FFFFFF"/>
                </a:highlight>
                <a:latin typeface="Open Sans"/>
                <a:ea typeface="Open Sans"/>
                <a:cs typeface="Open Sans"/>
                <a:sym typeface="Open Sans"/>
              </a:rPr>
              <a:t>-</a:t>
            </a:r>
            <a:r>
              <a:rPr lang="en">
                <a:solidFill>
                  <a:srgbClr val="333333"/>
                </a:solidFill>
                <a:highlight>
                  <a:srgbClr val="FFFFFF"/>
                </a:highlight>
                <a:latin typeface="Open Sans"/>
                <a:ea typeface="Open Sans"/>
                <a:cs typeface="Open Sans"/>
                <a:sym typeface="Open Sans"/>
              </a:rPr>
              <a:t> Some areas of support they offer are housing, financial assistance, Employment/Vocational/Education, mental and physical, trasnportation, building a social network and care integration.</a:t>
            </a:r>
            <a:endParaRPr>
              <a:solidFill>
                <a:srgbClr val="333333"/>
              </a:solidFill>
              <a:highlight>
                <a:srgbClr val="FFFFFF"/>
              </a:highlight>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04c23f041f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04c23f041f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was lucky enough to interview one of community care’s child case </a:t>
            </a:r>
            <a:r>
              <a:rPr lang="en"/>
              <a:t>manager</a:t>
            </a:r>
            <a:r>
              <a:rPr lang="en"/>
              <a:t>. Andrea was </a:t>
            </a:r>
            <a:r>
              <a:rPr lang="en"/>
              <a:t>really</a:t>
            </a:r>
            <a:r>
              <a:rPr lang="en"/>
              <a:t> friendly and answered all my questions that I asked. Through this interview I was able to get more insight in the career I want to pursue. </a:t>
            </a:r>
            <a:endParaRPr/>
          </a:p>
          <a:p>
            <a:pPr indent="0" lvl="0" marL="0" rtl="0" algn="l">
              <a:spcBef>
                <a:spcPts val="0"/>
              </a:spcBef>
              <a:spcAft>
                <a:spcPts val="0"/>
              </a:spcAft>
              <a:buNone/>
            </a:pPr>
            <a:r>
              <a:rPr lang="en" sz="1200">
                <a:solidFill>
                  <a:schemeClr val="dk1"/>
                </a:solidFill>
                <a:highlight>
                  <a:srgbClr val="FFFFFF"/>
                </a:highlight>
                <a:latin typeface="Calibri"/>
                <a:ea typeface="Calibri"/>
                <a:cs typeface="Calibri"/>
                <a:sym typeface="Calibri"/>
              </a:rPr>
              <a:t>She has always loved children and being around children, She started out as a Pre-School teacher at a private school.  She had a child that was exhibiting some unusual behaviors, so she began researching, and then met with parents and they all discussed their observations and concerns, it was her firm belief that this child was on the Autism spectrum.  She </a:t>
            </a:r>
            <a:r>
              <a:rPr lang="en" sz="1200">
                <a:solidFill>
                  <a:schemeClr val="dk1"/>
                </a:solidFill>
                <a:highlight>
                  <a:srgbClr val="FFFFFF"/>
                </a:highlight>
                <a:latin typeface="Calibri"/>
                <a:ea typeface="Calibri"/>
                <a:cs typeface="Calibri"/>
                <a:sym typeface="Calibri"/>
              </a:rPr>
              <a:t>has</a:t>
            </a:r>
            <a:r>
              <a:rPr lang="en" sz="1200">
                <a:solidFill>
                  <a:schemeClr val="dk1"/>
                </a:solidFill>
                <a:highlight>
                  <a:srgbClr val="FFFFFF"/>
                </a:highlight>
                <a:latin typeface="Calibri"/>
                <a:ea typeface="Calibri"/>
                <a:cs typeface="Calibri"/>
                <a:sym typeface="Calibri"/>
              </a:rPr>
              <a:t> worked with the family to research and get him the appropriate services.  She also really enjoyed the research and discovering community resources, at that point she knew she wanted to explore social work and case management.</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1200">
                <a:solidFill>
                  <a:schemeClr val="dk1"/>
                </a:solidFill>
                <a:highlight>
                  <a:srgbClr val="FFFFFF"/>
                </a:highlight>
                <a:latin typeface="Calibri"/>
                <a:ea typeface="Calibri"/>
                <a:cs typeface="Calibri"/>
                <a:sym typeface="Calibri"/>
              </a:rPr>
              <a:t>She is responsible to support families with children who have mental health diagnosis, ensuring that the children have the appropriate services in place, or at least referrals made, including mental health services, educational programming  and physical health services. Her job also ENTAILS Building a relationship with a family and children to find out what services and supports the family needs, then help them find the supports and getting referrals in place, then continuing to monitor the services once they are in place.</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a:t>She usually has </a:t>
            </a:r>
            <a:r>
              <a:rPr lang="en" sz="1200">
                <a:solidFill>
                  <a:schemeClr val="dk1"/>
                </a:solidFill>
                <a:highlight>
                  <a:srgbClr val="FFFFFF"/>
                </a:highlight>
                <a:latin typeface="Calibri"/>
                <a:ea typeface="Calibri"/>
                <a:cs typeface="Calibri"/>
                <a:sym typeface="Calibri"/>
              </a:rPr>
              <a:t>between 30-35 clients, currently she has 31 clients. How long she works with the client depends. Some last less than a month, some have been with me for years.  All depends on needs of family and sometimes the expectations of clients. as well as the expectations of our agency and MaineCare rules</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1200">
                <a:solidFill>
                  <a:schemeClr val="dk1"/>
                </a:solidFill>
                <a:highlight>
                  <a:srgbClr val="FFFFFF"/>
                </a:highlight>
                <a:latin typeface="Calibri"/>
                <a:ea typeface="Calibri"/>
                <a:cs typeface="Calibri"/>
                <a:sym typeface="Calibri"/>
              </a:rPr>
              <a:t>When she is assigned a new client, she reaches out to them to schedule a time to meet and complete intake paperwork.  Through completing the paperwork she </a:t>
            </a:r>
            <a:r>
              <a:rPr lang="en" sz="1200">
                <a:solidFill>
                  <a:schemeClr val="dk1"/>
                </a:solidFill>
                <a:highlight>
                  <a:srgbClr val="FFFFFF"/>
                </a:highlight>
                <a:latin typeface="Calibri"/>
                <a:ea typeface="Calibri"/>
                <a:cs typeface="Calibri"/>
                <a:sym typeface="Calibri"/>
              </a:rPr>
              <a:t>tries</a:t>
            </a:r>
            <a:r>
              <a:rPr lang="en" sz="1200">
                <a:solidFill>
                  <a:schemeClr val="dk1"/>
                </a:solidFill>
                <a:highlight>
                  <a:srgbClr val="FFFFFF"/>
                </a:highlight>
                <a:latin typeface="Calibri"/>
                <a:ea typeface="Calibri"/>
                <a:cs typeface="Calibri"/>
                <a:sym typeface="Calibri"/>
              </a:rPr>
              <a:t> to build a relationship with family, see what they are expecting from services and then also let them know what she can and cannot do for them.</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1200">
                <a:solidFill>
                  <a:schemeClr val="dk1"/>
                </a:solidFill>
                <a:highlight>
                  <a:srgbClr val="FFFFFF"/>
                </a:highlight>
                <a:latin typeface="Calibri"/>
                <a:ea typeface="Calibri"/>
                <a:cs typeface="Calibri"/>
                <a:sym typeface="Calibri"/>
              </a:rPr>
              <a:t>A typical day is a mixture of home visits, office visits, telephone calls to clients/families and service providers, completing necessary paperwork for services, responding to emails, researching community resources and interacting with community providers</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1200">
                <a:solidFill>
                  <a:schemeClr val="dk1"/>
                </a:solidFill>
                <a:highlight>
                  <a:srgbClr val="FFFFFF"/>
                </a:highlight>
                <a:latin typeface="Calibri"/>
                <a:ea typeface="Calibri"/>
                <a:cs typeface="Calibri"/>
                <a:sym typeface="Calibri"/>
              </a:rPr>
              <a:t>Hardships she has faced- </a:t>
            </a:r>
            <a:r>
              <a:rPr lang="en" sz="1200">
                <a:solidFill>
                  <a:schemeClr val="dk1"/>
                </a:solidFill>
                <a:latin typeface="Calibri"/>
                <a:ea typeface="Calibri"/>
                <a:cs typeface="Calibri"/>
                <a:sym typeface="Calibri"/>
              </a:rPr>
              <a:t>Right now for her the hardest part is seeing kids who are in need of particular services and there are waiting lists for everything.  Its sad to see kids end up hospitalized for mental health reasons, and know that they are waiting for services that could help them live at home, instead of possible inpatient hospital stays. </a:t>
            </a:r>
            <a:r>
              <a:rPr lang="en" sz="1200">
                <a:solidFill>
                  <a:schemeClr val="dk1"/>
                </a:solidFill>
                <a:highlight>
                  <a:srgbClr val="FFFFFF"/>
                </a:highlight>
                <a:latin typeface="Calibri"/>
                <a:ea typeface="Calibri"/>
                <a:cs typeface="Calibri"/>
                <a:sym typeface="Calibri"/>
              </a:rPr>
              <a:t>Hardships that she see are many families are in extreme poverty, they don't have transportation to appointments, family members also suffer from mental illness and struggle to make and keep appointments.  And since COVID mental health services are overloaded there are waiting lists for services that children need.</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1200">
                <a:solidFill>
                  <a:schemeClr val="dk1"/>
                </a:solidFill>
                <a:highlight>
                  <a:srgbClr val="FFFFFF"/>
                </a:highlight>
                <a:latin typeface="Calibri"/>
                <a:ea typeface="Calibri"/>
                <a:cs typeface="Calibri"/>
                <a:sym typeface="Calibri"/>
              </a:rPr>
              <a:t>Inspiring moments- </a:t>
            </a:r>
            <a:r>
              <a:rPr lang="en" sz="1200">
                <a:solidFill>
                  <a:schemeClr val="dk1"/>
                </a:solidFill>
                <a:latin typeface="Calibri"/>
                <a:ea typeface="Calibri"/>
                <a:cs typeface="Calibri"/>
                <a:sym typeface="Calibri"/>
              </a:rPr>
              <a:t>She has seen children physically abusive to parents and sibling and they get the treatment they need and they are a new child and they can return to their family unit and be successful.  Or the teenager who has lived in homeless shelters, friends couches and cars that finally gets her own apartment and her high school diploma</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a:solidFill>
                  <a:schemeClr val="dk1"/>
                </a:solidFill>
                <a:latin typeface="Calibri"/>
                <a:ea typeface="Calibri"/>
                <a:cs typeface="Calibri"/>
                <a:sym typeface="Calibri"/>
              </a:rPr>
              <a:t>would like to known-</a:t>
            </a:r>
            <a:r>
              <a:rPr lang="en" sz="1200">
                <a:solidFill>
                  <a:schemeClr val="dk1"/>
                </a:solidFill>
                <a:highlight>
                  <a:srgbClr val="FFFFFF"/>
                </a:highlight>
                <a:latin typeface="Calibri"/>
                <a:ea typeface="Calibri"/>
                <a:cs typeface="Calibri"/>
                <a:sym typeface="Calibri"/>
              </a:rPr>
              <a:t>When she entered this line of work, she did not realize how close you would become to the families you work with, you are considered part of the family to some, it some cases this is heartwarming and fulfilling but it can also become heartbreaking if things don't go well.  Also, there is a lot of paperwork and deadlines you have to keep track of, one of her least </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1200"/>
              </a:spcBef>
              <a:spcAft>
                <a:spcPts val="0"/>
              </a:spcAft>
              <a:buNone/>
            </a:pPr>
            <a:r>
              <a:rPr lang="en" sz="1200">
                <a:solidFill>
                  <a:schemeClr val="dk1"/>
                </a:solidFill>
                <a:highlight>
                  <a:srgbClr val="FFFFFF"/>
                </a:highlight>
                <a:latin typeface="Calibri"/>
                <a:ea typeface="Calibri"/>
                <a:cs typeface="Calibri"/>
                <a:sym typeface="Calibri"/>
              </a:rPr>
              <a:t>favorite parts of the job.</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1200"/>
              </a:spcBef>
              <a:spcAft>
                <a:spcPts val="0"/>
              </a:spcAft>
              <a:buNone/>
            </a:pPr>
            <a:r>
              <a:rPr lang="en" sz="1200">
                <a:solidFill>
                  <a:schemeClr val="dk1"/>
                </a:solidFill>
                <a:highlight>
                  <a:srgbClr val="FFFFFF"/>
                </a:highlight>
                <a:latin typeface="Calibri"/>
                <a:ea typeface="Calibri"/>
                <a:cs typeface="Calibri"/>
                <a:sym typeface="Calibri"/>
              </a:rPr>
              <a:t>Crucial- Be ready to be physically and mentally drained at times.  You become invested in these children and their families and sometimes things don't go the way you expect.  Also you have to put your own parenting ideas aside and be there to support the families whether you agree with things at times (as long as child is safe). </a:t>
            </a:r>
            <a:endParaRPr sz="1200">
              <a:solidFill>
                <a:schemeClr val="dk1"/>
              </a:solidFill>
              <a:highlight>
                <a:srgbClr val="FFFFFF"/>
              </a:highlight>
              <a:latin typeface="Calibri"/>
              <a:ea typeface="Calibri"/>
              <a:cs typeface="Calibri"/>
              <a:sym typeface="Calibri"/>
            </a:endParaRPr>
          </a:p>
          <a:p>
            <a:pPr indent="0" lvl="0" marL="0" rtl="0" algn="l">
              <a:spcBef>
                <a:spcPts val="1200"/>
              </a:spcBef>
              <a:spcAft>
                <a:spcPts val="0"/>
              </a:spcAft>
              <a:buNone/>
            </a:pPr>
            <a:r>
              <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200">
              <a:solidFill>
                <a:schemeClr val="dk1"/>
              </a:solidFill>
              <a:highlight>
                <a:srgbClr val="FFFFFF"/>
              </a:highlight>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4c23f041f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04c23f041f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hyperlink" Target="mailto:Contact@chcs-m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3"/>
          <p:cNvSpPr txBox="1"/>
          <p:nvPr>
            <p:ph type="ctrTitle"/>
          </p:nvPr>
        </p:nvSpPr>
        <p:spPr>
          <a:xfrm>
            <a:off x="1003650" y="1203289"/>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Community Resource Project</a:t>
            </a:r>
            <a:endParaRPr/>
          </a:p>
        </p:txBody>
      </p:sp>
      <p:sp>
        <p:nvSpPr>
          <p:cNvPr id="67" name="Google Shape;67;p13"/>
          <p:cNvSpPr txBox="1"/>
          <p:nvPr>
            <p:ph idx="1" type="subTitle"/>
          </p:nvPr>
        </p:nvSpPr>
        <p:spPr>
          <a:xfrm>
            <a:off x="1966600" y="204558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chemeClr val="accent1"/>
                </a:solidFill>
              </a:rPr>
              <a:t>Child Case Management</a:t>
            </a:r>
            <a:endParaRPr b="1">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691"/>
        </a:solidFill>
      </p:bgPr>
    </p:bg>
    <p:spTree>
      <p:nvGrpSpPr>
        <p:cNvPr id="71" name="Shape 71"/>
        <p:cNvGrpSpPr/>
        <p:nvPr/>
      </p:nvGrpSpPr>
      <p:grpSpPr>
        <a:xfrm>
          <a:off x="0" y="0"/>
          <a:ext cx="0" cy="0"/>
          <a:chOff x="0" y="0"/>
          <a:chExt cx="0" cy="0"/>
        </a:xfrm>
      </p:grpSpPr>
      <p:pic>
        <p:nvPicPr>
          <p:cNvPr id="72" name="Google Shape;72;p14"/>
          <p:cNvPicPr preferRelativeResize="0"/>
          <p:nvPr/>
        </p:nvPicPr>
        <p:blipFill>
          <a:blip r:embed="rId3">
            <a:alphaModFix/>
          </a:blip>
          <a:stretch>
            <a:fillRect/>
          </a:stretch>
        </p:blipFill>
        <p:spPr>
          <a:xfrm>
            <a:off x="0" y="1266317"/>
            <a:ext cx="9144000" cy="29929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5"/>
          <p:cNvPicPr preferRelativeResize="0"/>
          <p:nvPr/>
        </p:nvPicPr>
        <p:blipFill>
          <a:blip r:embed="rId3">
            <a:alphaModFix/>
          </a:blip>
          <a:stretch>
            <a:fillRect/>
          </a:stretch>
        </p:blipFill>
        <p:spPr>
          <a:xfrm>
            <a:off x="5689275" y="518150"/>
            <a:ext cx="2857500" cy="2857500"/>
          </a:xfrm>
          <a:prstGeom prst="rect">
            <a:avLst/>
          </a:prstGeom>
          <a:noFill/>
          <a:ln>
            <a:noFill/>
          </a:ln>
        </p:spPr>
      </p:pic>
      <p:sp>
        <p:nvSpPr>
          <p:cNvPr id="78" name="Google Shape;78;p15"/>
          <p:cNvSpPr txBox="1"/>
          <p:nvPr>
            <p:ph type="title"/>
          </p:nvPr>
        </p:nvSpPr>
        <p:spPr>
          <a:xfrm>
            <a:off x="311700" y="445025"/>
            <a:ext cx="65868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Community Health And Counseling Services</a:t>
            </a:r>
            <a:endParaRPr/>
          </a:p>
        </p:txBody>
      </p:sp>
      <p:sp>
        <p:nvSpPr>
          <p:cNvPr id="79" name="Google Shape;79;p1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25000" lnSpcReduction="10000"/>
          </a:bodyPr>
          <a:lstStyle/>
          <a:p>
            <a:pPr indent="-342900" lvl="0" marL="457200" rtl="0" algn="l">
              <a:lnSpc>
                <a:spcPct val="100000"/>
              </a:lnSpc>
              <a:spcBef>
                <a:spcPts val="0"/>
              </a:spcBef>
              <a:spcAft>
                <a:spcPts val="0"/>
              </a:spcAft>
              <a:buClr>
                <a:srgbClr val="1E1E1E"/>
              </a:buClr>
              <a:buSzPct val="100000"/>
              <a:buChar char="●"/>
            </a:pPr>
            <a:r>
              <a:rPr b="1" lang="en" sz="7200">
                <a:solidFill>
                  <a:srgbClr val="1E1E1E"/>
                </a:solidFill>
              </a:rPr>
              <a:t>5 main service areas</a:t>
            </a:r>
            <a:endParaRPr b="1" sz="7200">
              <a:solidFill>
                <a:srgbClr val="1E1E1E"/>
              </a:solidFill>
            </a:endParaRPr>
          </a:p>
          <a:p>
            <a:pPr indent="-317500" lvl="1" marL="914400" rtl="0" algn="l">
              <a:lnSpc>
                <a:spcPct val="100000"/>
              </a:lnSpc>
              <a:spcBef>
                <a:spcPts val="0"/>
              </a:spcBef>
              <a:spcAft>
                <a:spcPts val="0"/>
              </a:spcAft>
              <a:buClr>
                <a:srgbClr val="1E1E1E"/>
              </a:buClr>
              <a:buSzPct val="100000"/>
              <a:buChar char="○"/>
            </a:pPr>
            <a:r>
              <a:rPr b="1" lang="en" sz="5600">
                <a:solidFill>
                  <a:srgbClr val="1E1E1E"/>
                </a:solidFill>
              </a:rPr>
              <a:t>Home health</a:t>
            </a:r>
            <a:endParaRPr b="1" sz="5600">
              <a:solidFill>
                <a:srgbClr val="1E1E1E"/>
              </a:solidFill>
            </a:endParaRPr>
          </a:p>
          <a:p>
            <a:pPr indent="-317500" lvl="2" marL="1371600" rtl="0" algn="l">
              <a:lnSpc>
                <a:spcPct val="100000"/>
              </a:lnSpc>
              <a:spcBef>
                <a:spcPts val="0"/>
              </a:spcBef>
              <a:spcAft>
                <a:spcPts val="0"/>
              </a:spcAft>
              <a:buClr>
                <a:srgbClr val="1E1E1E"/>
              </a:buClr>
              <a:buSzPct val="100000"/>
              <a:buChar char="■"/>
            </a:pPr>
            <a:r>
              <a:rPr b="1" lang="en" sz="5600">
                <a:solidFill>
                  <a:srgbClr val="1E1E1E"/>
                </a:solidFill>
              </a:rPr>
              <a:t>Providing care at home. </a:t>
            </a:r>
            <a:endParaRPr b="1" sz="5600">
              <a:solidFill>
                <a:srgbClr val="1E1E1E"/>
              </a:solidFill>
            </a:endParaRPr>
          </a:p>
          <a:p>
            <a:pPr indent="-317500" lvl="1" marL="914400" rtl="0" algn="l">
              <a:lnSpc>
                <a:spcPct val="100000"/>
              </a:lnSpc>
              <a:spcBef>
                <a:spcPts val="0"/>
              </a:spcBef>
              <a:spcAft>
                <a:spcPts val="0"/>
              </a:spcAft>
              <a:buClr>
                <a:srgbClr val="1E1E1E"/>
              </a:buClr>
              <a:buSzPct val="100000"/>
              <a:buChar char="○"/>
            </a:pPr>
            <a:r>
              <a:rPr b="1" lang="en" sz="5600">
                <a:solidFill>
                  <a:srgbClr val="1E1E1E"/>
                </a:solidFill>
              </a:rPr>
              <a:t>Hospice</a:t>
            </a:r>
            <a:endParaRPr b="1" sz="5600">
              <a:solidFill>
                <a:srgbClr val="1E1E1E"/>
              </a:solidFill>
            </a:endParaRPr>
          </a:p>
          <a:p>
            <a:pPr indent="-317500" lvl="2" marL="1371600" rtl="0" algn="l">
              <a:lnSpc>
                <a:spcPct val="100000"/>
              </a:lnSpc>
              <a:spcBef>
                <a:spcPts val="0"/>
              </a:spcBef>
              <a:spcAft>
                <a:spcPts val="0"/>
              </a:spcAft>
              <a:buClr>
                <a:srgbClr val="1E1E1E"/>
              </a:buClr>
              <a:buSzPct val="100000"/>
              <a:buChar char="■"/>
            </a:pPr>
            <a:r>
              <a:rPr b="1" lang="en" sz="5600">
                <a:solidFill>
                  <a:srgbClr val="1E1E1E"/>
                </a:solidFill>
              </a:rPr>
              <a:t>Providing end of life care. </a:t>
            </a:r>
            <a:endParaRPr b="1" sz="5600">
              <a:solidFill>
                <a:srgbClr val="1E1E1E"/>
              </a:solidFill>
            </a:endParaRPr>
          </a:p>
          <a:p>
            <a:pPr indent="-317500" lvl="1" marL="914400" rtl="0" algn="l">
              <a:lnSpc>
                <a:spcPct val="100000"/>
              </a:lnSpc>
              <a:spcBef>
                <a:spcPts val="0"/>
              </a:spcBef>
              <a:spcAft>
                <a:spcPts val="0"/>
              </a:spcAft>
              <a:buClr>
                <a:srgbClr val="1E1E1E"/>
              </a:buClr>
              <a:buSzPct val="100000"/>
              <a:buChar char="○"/>
            </a:pPr>
            <a:r>
              <a:rPr b="1" lang="en" sz="5600">
                <a:solidFill>
                  <a:srgbClr val="1E1E1E"/>
                </a:solidFill>
              </a:rPr>
              <a:t>Mental Health</a:t>
            </a:r>
            <a:endParaRPr b="1" sz="5600">
              <a:solidFill>
                <a:srgbClr val="1E1E1E"/>
              </a:solidFill>
            </a:endParaRPr>
          </a:p>
          <a:p>
            <a:pPr indent="-317500" lvl="2" marL="1371600" rtl="0" algn="l">
              <a:lnSpc>
                <a:spcPct val="100000"/>
              </a:lnSpc>
              <a:spcBef>
                <a:spcPts val="0"/>
              </a:spcBef>
              <a:spcAft>
                <a:spcPts val="0"/>
              </a:spcAft>
              <a:buClr>
                <a:srgbClr val="1E1E1E"/>
              </a:buClr>
              <a:buSzPct val="100000"/>
              <a:buChar char="■"/>
            </a:pPr>
            <a:r>
              <a:rPr b="1" lang="en" sz="5600">
                <a:solidFill>
                  <a:srgbClr val="1E1E1E"/>
                </a:solidFill>
              </a:rPr>
              <a:t>Mental Health services</a:t>
            </a:r>
            <a:endParaRPr b="1" sz="5600">
              <a:solidFill>
                <a:srgbClr val="1E1E1E"/>
              </a:solidFill>
            </a:endParaRPr>
          </a:p>
          <a:p>
            <a:pPr indent="-317500" lvl="1" marL="914400" rtl="0" algn="l">
              <a:lnSpc>
                <a:spcPct val="100000"/>
              </a:lnSpc>
              <a:spcBef>
                <a:spcPts val="0"/>
              </a:spcBef>
              <a:spcAft>
                <a:spcPts val="0"/>
              </a:spcAft>
              <a:buClr>
                <a:srgbClr val="1E1E1E"/>
              </a:buClr>
              <a:buSzPct val="100000"/>
              <a:buChar char="○"/>
            </a:pPr>
            <a:r>
              <a:rPr b="1" lang="en" sz="5600">
                <a:solidFill>
                  <a:srgbClr val="1E1E1E"/>
                </a:solidFill>
              </a:rPr>
              <a:t>Primary Care</a:t>
            </a:r>
            <a:endParaRPr b="1" sz="5600">
              <a:solidFill>
                <a:srgbClr val="1E1E1E"/>
              </a:solidFill>
            </a:endParaRPr>
          </a:p>
          <a:p>
            <a:pPr indent="-317500" lvl="2" marL="1371600" rtl="0" algn="l">
              <a:lnSpc>
                <a:spcPct val="100000"/>
              </a:lnSpc>
              <a:spcBef>
                <a:spcPts val="0"/>
              </a:spcBef>
              <a:spcAft>
                <a:spcPts val="0"/>
              </a:spcAft>
              <a:buClr>
                <a:srgbClr val="1E1E1E"/>
              </a:buClr>
              <a:buSzPct val="100000"/>
              <a:buChar char="■"/>
            </a:pPr>
            <a:r>
              <a:rPr b="1" lang="en" sz="5600">
                <a:solidFill>
                  <a:srgbClr val="1E1E1E"/>
                </a:solidFill>
              </a:rPr>
              <a:t>Help d</a:t>
            </a:r>
            <a:r>
              <a:rPr b="1" lang="en" sz="5600">
                <a:solidFill>
                  <a:srgbClr val="1E1E1E"/>
                </a:solidFill>
              </a:rPr>
              <a:t>ealing with minor illness and help preventing serious health issues</a:t>
            </a:r>
            <a:endParaRPr b="1" sz="5600">
              <a:solidFill>
                <a:srgbClr val="1E1E1E"/>
              </a:solidFill>
            </a:endParaRPr>
          </a:p>
          <a:p>
            <a:pPr indent="-317500" lvl="1" marL="914400" rtl="0" algn="l">
              <a:lnSpc>
                <a:spcPct val="100000"/>
              </a:lnSpc>
              <a:spcBef>
                <a:spcPts val="0"/>
              </a:spcBef>
              <a:spcAft>
                <a:spcPts val="0"/>
              </a:spcAft>
              <a:buClr>
                <a:srgbClr val="1E1E1E"/>
              </a:buClr>
              <a:buSzPct val="100000"/>
              <a:buChar char="○"/>
            </a:pPr>
            <a:r>
              <a:rPr b="1" lang="en" sz="5600">
                <a:solidFill>
                  <a:srgbClr val="1E1E1E"/>
                </a:solidFill>
              </a:rPr>
              <a:t>Foster Care</a:t>
            </a:r>
            <a:endParaRPr b="1" sz="5600">
              <a:solidFill>
                <a:srgbClr val="1E1E1E"/>
              </a:solidFill>
            </a:endParaRPr>
          </a:p>
          <a:p>
            <a:pPr indent="-317500" lvl="2" marL="1371600" rtl="0" algn="l">
              <a:lnSpc>
                <a:spcPct val="100000"/>
              </a:lnSpc>
              <a:spcBef>
                <a:spcPts val="0"/>
              </a:spcBef>
              <a:spcAft>
                <a:spcPts val="0"/>
              </a:spcAft>
              <a:buClr>
                <a:srgbClr val="1E1E1E"/>
              </a:buClr>
              <a:buSzPct val="100000"/>
              <a:buChar char="■"/>
            </a:pPr>
            <a:r>
              <a:rPr b="1" lang="en" sz="5600">
                <a:solidFill>
                  <a:srgbClr val="1E1E1E"/>
                </a:solidFill>
              </a:rPr>
              <a:t>Family centered foster care</a:t>
            </a:r>
            <a:endParaRPr b="1" sz="5600">
              <a:solidFill>
                <a:srgbClr val="1E1E1E"/>
              </a:solidFill>
            </a:endParaRPr>
          </a:p>
          <a:p>
            <a:pPr indent="0" lvl="0" marL="0" rtl="0" algn="l">
              <a:lnSpc>
                <a:spcPct val="100000"/>
              </a:lnSpc>
              <a:spcBef>
                <a:spcPts val="2400"/>
              </a:spcBef>
              <a:spcAft>
                <a:spcPts val="0"/>
              </a:spcAft>
              <a:buNone/>
            </a:pPr>
            <a:r>
              <a:rPr b="1" lang="en" sz="3800">
                <a:solidFill>
                  <a:srgbClr val="1E1E1E"/>
                </a:solidFill>
              </a:rPr>
              <a:t>Phone Number:</a:t>
            </a:r>
            <a:r>
              <a:rPr lang="en" sz="3800">
                <a:solidFill>
                  <a:srgbClr val="1E1E1E"/>
                </a:solidFill>
              </a:rPr>
              <a:t> </a:t>
            </a:r>
            <a:r>
              <a:rPr lang="en" sz="3800">
                <a:solidFill>
                  <a:srgbClr val="008B90"/>
                </a:solidFill>
              </a:rPr>
              <a:t>1-800-924-0366   </a:t>
            </a:r>
            <a:r>
              <a:rPr b="1" lang="en" sz="3800">
                <a:solidFill>
                  <a:srgbClr val="1E1E1E"/>
                </a:solidFill>
              </a:rPr>
              <a:t>Email:</a:t>
            </a:r>
            <a:r>
              <a:rPr lang="en" sz="3800">
                <a:solidFill>
                  <a:srgbClr val="1E1E1E"/>
                </a:solidFill>
              </a:rPr>
              <a:t> </a:t>
            </a:r>
            <a:r>
              <a:rPr lang="en" sz="3800" u="sng">
                <a:solidFill>
                  <a:schemeClr val="hlink"/>
                </a:solidFill>
                <a:hlinkClick r:id="rId4"/>
              </a:rPr>
              <a:t>Contact@chcs-me.org</a:t>
            </a:r>
            <a:r>
              <a:rPr lang="en" sz="3800">
                <a:solidFill>
                  <a:srgbClr val="008B90"/>
                </a:solidFill>
              </a:rPr>
              <a:t>     </a:t>
            </a:r>
            <a:r>
              <a:rPr b="1" lang="en" sz="3800">
                <a:solidFill>
                  <a:srgbClr val="1E1E1E"/>
                </a:solidFill>
              </a:rPr>
              <a:t>Mailing Address for Corporate Office: </a:t>
            </a:r>
            <a:r>
              <a:rPr lang="en" sz="3800">
                <a:solidFill>
                  <a:srgbClr val="1E1E1E"/>
                </a:solidFill>
              </a:rPr>
              <a:t>PO Box 425, Bangor, Maine 04402</a:t>
            </a:r>
            <a:endParaRPr sz="3800">
              <a:solidFill>
                <a:srgbClr val="1E1E1E"/>
              </a:solidFill>
            </a:endParaRPr>
          </a:p>
          <a:p>
            <a:pPr indent="0" lvl="0" marL="0" rtl="0" algn="l">
              <a:spcBef>
                <a:spcPts val="24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84A61"/>
        </a:solidFill>
      </p:bgPr>
    </p:bg>
    <p:spTree>
      <p:nvGrpSpPr>
        <p:cNvPr id="83" name="Shape 83"/>
        <p:cNvGrpSpPr/>
        <p:nvPr/>
      </p:nvGrpSpPr>
      <p:grpSpPr>
        <a:xfrm>
          <a:off x="0" y="0"/>
          <a:ext cx="0" cy="0"/>
          <a:chOff x="0" y="0"/>
          <a:chExt cx="0" cy="0"/>
        </a:xfrm>
      </p:grpSpPr>
      <p:pic>
        <p:nvPicPr>
          <p:cNvPr id="84" name="Google Shape;84;p16"/>
          <p:cNvPicPr preferRelativeResize="0"/>
          <p:nvPr/>
        </p:nvPicPr>
        <p:blipFill>
          <a:blip r:embed="rId3">
            <a:alphaModFix/>
          </a:blip>
          <a:stretch>
            <a:fillRect/>
          </a:stretch>
        </p:blipFill>
        <p:spPr>
          <a:xfrm>
            <a:off x="1845413" y="1517476"/>
            <a:ext cx="5453175" cy="2108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6134775" y="1266326"/>
            <a:ext cx="4996487" cy="3747349"/>
          </a:xfrm>
          <a:prstGeom prst="rect">
            <a:avLst/>
          </a:prstGeom>
          <a:noFill/>
          <a:ln>
            <a:noFill/>
          </a:ln>
        </p:spPr>
      </p:pic>
      <p:sp>
        <p:nvSpPr>
          <p:cNvPr id="90" name="Google Shape;90;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Wings For Children And Families</a:t>
            </a:r>
            <a:endParaRPr/>
          </a:p>
        </p:txBody>
      </p:sp>
      <p:sp>
        <p:nvSpPr>
          <p:cNvPr id="91" name="Google Shape;91;p1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10000"/>
          </a:bodyPr>
          <a:lstStyle/>
          <a:p>
            <a:pPr indent="-342900" lvl="0" marL="457200" rtl="0" algn="l">
              <a:lnSpc>
                <a:spcPct val="150000"/>
              </a:lnSpc>
              <a:spcBef>
                <a:spcPts val="0"/>
              </a:spcBef>
              <a:spcAft>
                <a:spcPts val="0"/>
              </a:spcAft>
              <a:buClr>
                <a:srgbClr val="1E1E1E"/>
              </a:buClr>
              <a:buSzPts val="1800"/>
              <a:buChar char="●"/>
            </a:pPr>
            <a:r>
              <a:rPr b="1" lang="en">
                <a:solidFill>
                  <a:srgbClr val="1E1E1E"/>
                </a:solidFill>
              </a:rPr>
              <a:t>3 Main Services Offered</a:t>
            </a:r>
            <a:endParaRPr b="1">
              <a:solidFill>
                <a:srgbClr val="1E1E1E"/>
              </a:solidFill>
            </a:endParaRPr>
          </a:p>
          <a:p>
            <a:pPr indent="-317500" lvl="1" marL="914400" rtl="0" algn="l">
              <a:lnSpc>
                <a:spcPct val="150000"/>
              </a:lnSpc>
              <a:spcBef>
                <a:spcPts val="0"/>
              </a:spcBef>
              <a:spcAft>
                <a:spcPts val="0"/>
              </a:spcAft>
              <a:buClr>
                <a:srgbClr val="1E1E1E"/>
              </a:buClr>
              <a:buSzPts val="1400"/>
              <a:buChar char="○"/>
            </a:pPr>
            <a:r>
              <a:rPr b="1" lang="en">
                <a:solidFill>
                  <a:srgbClr val="1E1E1E"/>
                </a:solidFill>
              </a:rPr>
              <a:t>Child Behavioral Health Home</a:t>
            </a:r>
            <a:endParaRPr b="1">
              <a:solidFill>
                <a:srgbClr val="1E1E1E"/>
              </a:solidFill>
            </a:endParaRPr>
          </a:p>
          <a:p>
            <a:pPr indent="-317500" lvl="2" marL="1371600" rtl="0" algn="l">
              <a:lnSpc>
                <a:spcPct val="150000"/>
              </a:lnSpc>
              <a:spcBef>
                <a:spcPts val="0"/>
              </a:spcBef>
              <a:spcAft>
                <a:spcPts val="0"/>
              </a:spcAft>
              <a:buClr>
                <a:srgbClr val="1E1E1E"/>
              </a:buClr>
              <a:buSzPts val="1400"/>
              <a:buChar char="■"/>
            </a:pPr>
            <a:r>
              <a:rPr b="1" lang="en">
                <a:solidFill>
                  <a:srgbClr val="1E1E1E"/>
                </a:solidFill>
              </a:rPr>
              <a:t>Meeting the client’s child and family needs</a:t>
            </a:r>
            <a:endParaRPr b="1">
              <a:solidFill>
                <a:srgbClr val="1E1E1E"/>
              </a:solidFill>
            </a:endParaRPr>
          </a:p>
          <a:p>
            <a:pPr indent="-317500" lvl="1" marL="914400" rtl="0" algn="l">
              <a:lnSpc>
                <a:spcPct val="150000"/>
              </a:lnSpc>
              <a:spcBef>
                <a:spcPts val="0"/>
              </a:spcBef>
              <a:spcAft>
                <a:spcPts val="0"/>
              </a:spcAft>
              <a:buClr>
                <a:srgbClr val="1E1E1E"/>
              </a:buClr>
              <a:buSzPts val="1400"/>
              <a:buChar char="○"/>
            </a:pPr>
            <a:r>
              <a:rPr b="1" lang="en">
                <a:solidFill>
                  <a:srgbClr val="1E1E1E"/>
                </a:solidFill>
              </a:rPr>
              <a:t>Child </a:t>
            </a:r>
            <a:r>
              <a:rPr b="1" lang="en">
                <a:solidFill>
                  <a:srgbClr val="1E1E1E"/>
                </a:solidFill>
              </a:rPr>
              <a:t>Targeted</a:t>
            </a:r>
            <a:r>
              <a:rPr b="1" lang="en">
                <a:solidFill>
                  <a:srgbClr val="1E1E1E"/>
                </a:solidFill>
              </a:rPr>
              <a:t> Case Management</a:t>
            </a:r>
            <a:endParaRPr b="1">
              <a:solidFill>
                <a:srgbClr val="1E1E1E"/>
              </a:solidFill>
            </a:endParaRPr>
          </a:p>
          <a:p>
            <a:pPr indent="-317500" lvl="2" marL="1371600" rtl="0" algn="l">
              <a:lnSpc>
                <a:spcPct val="150000"/>
              </a:lnSpc>
              <a:spcBef>
                <a:spcPts val="0"/>
              </a:spcBef>
              <a:spcAft>
                <a:spcPts val="0"/>
              </a:spcAft>
              <a:buClr>
                <a:srgbClr val="1E1E1E"/>
              </a:buClr>
              <a:buSzPts val="1400"/>
              <a:buChar char="■"/>
            </a:pPr>
            <a:r>
              <a:rPr b="1" lang="en">
                <a:solidFill>
                  <a:srgbClr val="1E1E1E"/>
                </a:solidFill>
              </a:rPr>
              <a:t>Works with child and family to devise a plan to help the child</a:t>
            </a:r>
            <a:endParaRPr b="1">
              <a:solidFill>
                <a:srgbClr val="1E1E1E"/>
              </a:solidFill>
            </a:endParaRPr>
          </a:p>
          <a:p>
            <a:pPr indent="-317500" lvl="1" marL="914400" rtl="0" algn="l">
              <a:lnSpc>
                <a:spcPct val="150000"/>
              </a:lnSpc>
              <a:spcBef>
                <a:spcPts val="0"/>
              </a:spcBef>
              <a:spcAft>
                <a:spcPts val="0"/>
              </a:spcAft>
              <a:buClr>
                <a:srgbClr val="1E1E1E"/>
              </a:buClr>
              <a:buSzPts val="1400"/>
              <a:buChar char="○"/>
            </a:pPr>
            <a:r>
              <a:rPr b="1" lang="en">
                <a:solidFill>
                  <a:srgbClr val="1E1E1E"/>
                </a:solidFill>
              </a:rPr>
              <a:t>Adult Case Management</a:t>
            </a:r>
            <a:endParaRPr b="1">
              <a:solidFill>
                <a:srgbClr val="1E1E1E"/>
              </a:solidFill>
            </a:endParaRPr>
          </a:p>
          <a:p>
            <a:pPr indent="-317500" lvl="2" marL="1371600" rtl="0" algn="l">
              <a:lnSpc>
                <a:spcPct val="150000"/>
              </a:lnSpc>
              <a:spcBef>
                <a:spcPts val="0"/>
              </a:spcBef>
              <a:spcAft>
                <a:spcPts val="0"/>
              </a:spcAft>
              <a:buClr>
                <a:srgbClr val="1E1E1E"/>
              </a:buClr>
              <a:buSzPts val="1400"/>
              <a:buChar char="■"/>
            </a:pPr>
            <a:r>
              <a:rPr b="1" lang="en">
                <a:solidFill>
                  <a:srgbClr val="1E1E1E"/>
                </a:solidFill>
              </a:rPr>
              <a:t>Help access support and service.</a:t>
            </a:r>
            <a:endParaRPr b="1">
              <a:solidFill>
                <a:srgbClr val="1E1E1E"/>
              </a:solidFill>
            </a:endParaRPr>
          </a:p>
          <a:p>
            <a:pPr indent="0" lvl="0" marL="0" rtl="0" algn="l">
              <a:spcBef>
                <a:spcPts val="1200"/>
              </a:spcBef>
              <a:spcAft>
                <a:spcPts val="0"/>
              </a:spcAft>
              <a:buNone/>
            </a:pPr>
            <a:r>
              <a:t/>
            </a:r>
            <a:endParaRPr sz="1500">
              <a:solidFill>
                <a:srgbClr val="1E1E1E"/>
              </a:solidFill>
            </a:endParaRPr>
          </a:p>
          <a:p>
            <a:pPr indent="0" lvl="0" marL="0" rtl="0" algn="l">
              <a:spcBef>
                <a:spcPts val="1200"/>
              </a:spcBef>
              <a:spcAft>
                <a:spcPts val="1200"/>
              </a:spcAft>
              <a:buNone/>
            </a:pPr>
            <a:r>
              <a:rPr b="1" lang="en" sz="1500">
                <a:solidFill>
                  <a:srgbClr val="1E1E1E"/>
                </a:solidFill>
              </a:rPr>
              <a:t>Address: </a:t>
            </a:r>
            <a:r>
              <a:rPr lang="en" sz="1500">
                <a:solidFill>
                  <a:srgbClr val="1E1E1E"/>
                </a:solidFill>
                <a:highlight>
                  <a:srgbClr val="FFFFFF"/>
                </a:highlight>
                <a:latin typeface="Arial"/>
                <a:ea typeface="Arial"/>
                <a:cs typeface="Arial"/>
                <a:sym typeface="Arial"/>
              </a:rPr>
              <a:t>900 Hammond St. Suite 915 Bangor, ME 04401  </a:t>
            </a:r>
            <a:r>
              <a:rPr b="1" lang="en" sz="1500">
                <a:solidFill>
                  <a:srgbClr val="1E1E1E"/>
                </a:solidFill>
                <a:highlight>
                  <a:srgbClr val="FFFFFF"/>
                </a:highlight>
                <a:latin typeface="Arial"/>
                <a:ea typeface="Arial"/>
                <a:cs typeface="Arial"/>
                <a:sym typeface="Arial"/>
              </a:rPr>
              <a:t> Phone:</a:t>
            </a:r>
            <a:r>
              <a:rPr lang="en" sz="1500">
                <a:solidFill>
                  <a:srgbClr val="1E1E1E"/>
                </a:solidFill>
                <a:highlight>
                  <a:srgbClr val="FFFFFF"/>
                </a:highlight>
                <a:latin typeface="Arial"/>
                <a:ea typeface="Arial"/>
                <a:cs typeface="Arial"/>
                <a:sym typeface="Arial"/>
              </a:rPr>
              <a:t> (207) 941-2988</a:t>
            </a:r>
            <a:endParaRPr sz="1500">
              <a:solidFill>
                <a:srgbClr val="1E1E1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pic>
        <p:nvPicPr>
          <p:cNvPr id="96" name="Google Shape;96;p18"/>
          <p:cNvPicPr preferRelativeResize="0"/>
          <p:nvPr/>
        </p:nvPicPr>
        <p:blipFill>
          <a:blip r:embed="rId4">
            <a:alphaModFix/>
          </a:blip>
          <a:stretch>
            <a:fillRect/>
          </a:stretch>
        </p:blipFill>
        <p:spPr>
          <a:xfrm>
            <a:off x="1177750" y="1152413"/>
            <a:ext cx="6934750" cy="2759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Community Care</a:t>
            </a:r>
            <a:endParaRPr/>
          </a:p>
        </p:txBody>
      </p:sp>
      <p:pic>
        <p:nvPicPr>
          <p:cNvPr id="102" name="Google Shape;102;p19"/>
          <p:cNvPicPr preferRelativeResize="0"/>
          <p:nvPr/>
        </p:nvPicPr>
        <p:blipFill>
          <a:blip r:embed="rId3">
            <a:alphaModFix/>
          </a:blip>
          <a:stretch>
            <a:fillRect/>
          </a:stretch>
        </p:blipFill>
        <p:spPr>
          <a:xfrm>
            <a:off x="4571989" y="163100"/>
            <a:ext cx="6239272" cy="5143500"/>
          </a:xfrm>
          <a:prstGeom prst="rect">
            <a:avLst/>
          </a:prstGeom>
          <a:noFill/>
          <a:ln>
            <a:noFill/>
          </a:ln>
        </p:spPr>
      </p:pic>
      <p:sp>
        <p:nvSpPr>
          <p:cNvPr id="103" name="Google Shape;103;p1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333333"/>
              </a:buClr>
              <a:buSzPts val="1800"/>
              <a:buChar char="●"/>
            </a:pPr>
            <a:r>
              <a:rPr lang="en">
                <a:solidFill>
                  <a:srgbClr val="333333"/>
                </a:solidFill>
                <a:highlight>
                  <a:srgbClr val="FFFFFF"/>
                </a:highlight>
              </a:rPr>
              <a:t>5 services</a:t>
            </a:r>
            <a:endParaRPr>
              <a:solidFill>
                <a:srgbClr val="333333"/>
              </a:solidFill>
              <a:highlight>
                <a:srgbClr val="FFFFFF"/>
              </a:highlight>
            </a:endParaRPr>
          </a:p>
          <a:p>
            <a:pPr indent="-317500" lvl="1" marL="914400" rtl="0" algn="l">
              <a:spcBef>
                <a:spcPts val="0"/>
              </a:spcBef>
              <a:spcAft>
                <a:spcPts val="0"/>
              </a:spcAft>
              <a:buClr>
                <a:srgbClr val="333333"/>
              </a:buClr>
              <a:buSzPts val="1400"/>
              <a:buChar char="○"/>
            </a:pPr>
            <a:r>
              <a:rPr lang="en">
                <a:solidFill>
                  <a:srgbClr val="333333"/>
                </a:solidFill>
                <a:highlight>
                  <a:srgbClr val="FFFFFF"/>
                </a:highlight>
              </a:rPr>
              <a:t>Alternative Response program</a:t>
            </a:r>
            <a:endParaRPr>
              <a:solidFill>
                <a:srgbClr val="333333"/>
              </a:solidFill>
              <a:highlight>
                <a:srgbClr val="FFFFFF"/>
              </a:highlight>
            </a:endParaRPr>
          </a:p>
          <a:p>
            <a:pPr indent="-317500" lvl="2" marL="1371600" rtl="0" algn="l">
              <a:spcBef>
                <a:spcPts val="0"/>
              </a:spcBef>
              <a:spcAft>
                <a:spcPts val="0"/>
              </a:spcAft>
              <a:buClr>
                <a:srgbClr val="333333"/>
              </a:buClr>
              <a:buSzPts val="1400"/>
              <a:buChar char="■"/>
            </a:pPr>
            <a:r>
              <a:rPr lang="en">
                <a:solidFill>
                  <a:srgbClr val="333333"/>
                </a:solidFill>
                <a:highlight>
                  <a:srgbClr val="FFFFFF"/>
                </a:highlight>
              </a:rPr>
              <a:t>Investigate allegations of child abuse and neglect</a:t>
            </a:r>
            <a:endParaRPr>
              <a:solidFill>
                <a:srgbClr val="333333"/>
              </a:solidFill>
              <a:highlight>
                <a:srgbClr val="FFFFFF"/>
              </a:highlight>
            </a:endParaRPr>
          </a:p>
          <a:p>
            <a:pPr indent="-317500" lvl="1" marL="914400" rtl="0" algn="l">
              <a:spcBef>
                <a:spcPts val="0"/>
              </a:spcBef>
              <a:spcAft>
                <a:spcPts val="0"/>
              </a:spcAft>
              <a:buClr>
                <a:srgbClr val="333333"/>
              </a:buClr>
              <a:buSzPts val="1400"/>
              <a:buChar char="○"/>
            </a:pPr>
            <a:r>
              <a:rPr lang="en">
                <a:solidFill>
                  <a:srgbClr val="333333"/>
                </a:solidFill>
                <a:highlight>
                  <a:srgbClr val="FFFFFF"/>
                </a:highlight>
              </a:rPr>
              <a:t>Community Family support services</a:t>
            </a:r>
            <a:endParaRPr>
              <a:solidFill>
                <a:srgbClr val="333333"/>
              </a:solidFill>
              <a:highlight>
                <a:srgbClr val="FFFFFF"/>
              </a:highlight>
            </a:endParaRPr>
          </a:p>
          <a:p>
            <a:pPr indent="-317500" lvl="2" marL="1371600" rtl="0" algn="l">
              <a:spcBef>
                <a:spcPts val="0"/>
              </a:spcBef>
              <a:spcAft>
                <a:spcPts val="0"/>
              </a:spcAft>
              <a:buClr>
                <a:srgbClr val="333333"/>
              </a:buClr>
              <a:buSzPts val="1400"/>
              <a:buChar char="■"/>
            </a:pPr>
            <a:r>
              <a:rPr lang="en">
                <a:solidFill>
                  <a:srgbClr val="333333"/>
                </a:solidFill>
                <a:highlight>
                  <a:srgbClr val="FFFFFF"/>
                </a:highlight>
              </a:rPr>
              <a:t>Family based therapy program</a:t>
            </a:r>
            <a:endParaRPr>
              <a:solidFill>
                <a:srgbClr val="333333"/>
              </a:solidFill>
              <a:highlight>
                <a:srgbClr val="FFFFFF"/>
              </a:highlight>
            </a:endParaRPr>
          </a:p>
          <a:p>
            <a:pPr indent="-317500" lvl="1" marL="914400" rtl="0" algn="l">
              <a:spcBef>
                <a:spcPts val="0"/>
              </a:spcBef>
              <a:spcAft>
                <a:spcPts val="0"/>
              </a:spcAft>
              <a:buClr>
                <a:srgbClr val="333333"/>
              </a:buClr>
              <a:buSzPts val="1400"/>
              <a:buChar char="○"/>
            </a:pPr>
            <a:r>
              <a:rPr lang="en">
                <a:solidFill>
                  <a:srgbClr val="333333"/>
                </a:solidFill>
                <a:highlight>
                  <a:srgbClr val="FFFFFF"/>
                </a:highlight>
              </a:rPr>
              <a:t>Children’s case management </a:t>
            </a:r>
            <a:endParaRPr>
              <a:solidFill>
                <a:srgbClr val="333333"/>
              </a:solidFill>
              <a:highlight>
                <a:srgbClr val="FFFFFF"/>
              </a:highlight>
            </a:endParaRPr>
          </a:p>
          <a:p>
            <a:pPr indent="-317500" lvl="2" marL="1371600" rtl="0" algn="l">
              <a:spcBef>
                <a:spcPts val="0"/>
              </a:spcBef>
              <a:spcAft>
                <a:spcPts val="0"/>
              </a:spcAft>
              <a:buClr>
                <a:srgbClr val="333333"/>
              </a:buClr>
              <a:buSzPts val="1400"/>
              <a:buChar char="■"/>
            </a:pPr>
            <a:r>
              <a:rPr lang="en">
                <a:solidFill>
                  <a:srgbClr val="333333"/>
                </a:solidFill>
                <a:highlight>
                  <a:srgbClr val="FFFFFF"/>
                </a:highlight>
              </a:rPr>
              <a:t>Case management for children with mental health needs</a:t>
            </a:r>
            <a:endParaRPr>
              <a:solidFill>
                <a:srgbClr val="333333"/>
              </a:solidFill>
              <a:highlight>
                <a:srgbClr val="FFFFFF"/>
              </a:highlight>
            </a:endParaRPr>
          </a:p>
          <a:p>
            <a:pPr indent="-317500" lvl="1" marL="914400" rtl="0" algn="l">
              <a:spcBef>
                <a:spcPts val="0"/>
              </a:spcBef>
              <a:spcAft>
                <a:spcPts val="0"/>
              </a:spcAft>
              <a:buClr>
                <a:srgbClr val="333333"/>
              </a:buClr>
              <a:buSzPts val="1400"/>
              <a:buChar char="○"/>
            </a:pPr>
            <a:r>
              <a:rPr lang="en">
                <a:solidFill>
                  <a:srgbClr val="333333"/>
                </a:solidFill>
                <a:highlight>
                  <a:srgbClr val="FFFFFF"/>
                </a:highlight>
              </a:rPr>
              <a:t>Outpatient mental health clinic </a:t>
            </a:r>
            <a:endParaRPr>
              <a:solidFill>
                <a:srgbClr val="333333"/>
              </a:solidFill>
              <a:highlight>
                <a:srgbClr val="FFFFFF"/>
              </a:highlight>
            </a:endParaRPr>
          </a:p>
          <a:p>
            <a:pPr indent="-317500" lvl="2" marL="1371600" rtl="0" algn="l">
              <a:spcBef>
                <a:spcPts val="0"/>
              </a:spcBef>
              <a:spcAft>
                <a:spcPts val="0"/>
              </a:spcAft>
              <a:buClr>
                <a:srgbClr val="333333"/>
              </a:buClr>
              <a:buSzPts val="1400"/>
              <a:buChar char="■"/>
            </a:pPr>
            <a:r>
              <a:rPr lang="en">
                <a:solidFill>
                  <a:srgbClr val="333333"/>
                </a:solidFill>
                <a:highlight>
                  <a:srgbClr val="FFFFFF"/>
                </a:highlight>
              </a:rPr>
              <a:t>Mental health support and therapist</a:t>
            </a:r>
            <a:endParaRPr>
              <a:solidFill>
                <a:srgbClr val="333333"/>
              </a:solidFill>
              <a:highlight>
                <a:srgbClr val="FFFFFF"/>
              </a:highlight>
            </a:endParaRPr>
          </a:p>
          <a:p>
            <a:pPr indent="-317500" lvl="1" marL="914400" rtl="0" algn="l">
              <a:spcBef>
                <a:spcPts val="0"/>
              </a:spcBef>
              <a:spcAft>
                <a:spcPts val="0"/>
              </a:spcAft>
              <a:buClr>
                <a:srgbClr val="333333"/>
              </a:buClr>
              <a:buSzPts val="1400"/>
              <a:buChar char="○"/>
            </a:pPr>
            <a:r>
              <a:rPr lang="en">
                <a:solidFill>
                  <a:srgbClr val="333333"/>
                </a:solidFill>
                <a:highlight>
                  <a:srgbClr val="FFFFFF"/>
                </a:highlight>
              </a:rPr>
              <a:t>Adult services case management</a:t>
            </a:r>
            <a:endParaRPr>
              <a:solidFill>
                <a:srgbClr val="333333"/>
              </a:solidFill>
              <a:highlight>
                <a:srgbClr val="FFFFFF"/>
              </a:highlight>
            </a:endParaRPr>
          </a:p>
          <a:p>
            <a:pPr indent="-317500" lvl="2" marL="1371600" rtl="0" algn="l">
              <a:spcBef>
                <a:spcPts val="0"/>
              </a:spcBef>
              <a:spcAft>
                <a:spcPts val="0"/>
              </a:spcAft>
              <a:buClr>
                <a:srgbClr val="333333"/>
              </a:buClr>
              <a:buSzPts val="1400"/>
              <a:buChar char="■"/>
            </a:pPr>
            <a:r>
              <a:rPr lang="en">
                <a:solidFill>
                  <a:srgbClr val="333333"/>
                </a:solidFill>
                <a:highlight>
                  <a:srgbClr val="FFFFFF"/>
                </a:highlight>
              </a:rPr>
              <a:t>Helps adults stay independent and not need hospital care</a:t>
            </a:r>
            <a:endParaRPr>
              <a:solidFill>
                <a:srgbClr val="333333"/>
              </a:solidFill>
              <a:highlight>
                <a:srgbClr val="FFFFFF"/>
              </a:highlight>
            </a:endParaRPr>
          </a:p>
          <a:p>
            <a:pPr indent="0" lvl="0" marL="0" rtl="0" algn="l">
              <a:spcBef>
                <a:spcPts val="1200"/>
              </a:spcBef>
              <a:spcAft>
                <a:spcPts val="1200"/>
              </a:spcAft>
              <a:buNone/>
            </a:pPr>
            <a:r>
              <a:rPr b="1" lang="en" sz="1400">
                <a:solidFill>
                  <a:srgbClr val="333333"/>
                </a:solidFill>
                <a:highlight>
                  <a:srgbClr val="FFFFFF"/>
                </a:highlight>
              </a:rPr>
              <a:t>Address:</a:t>
            </a:r>
            <a:r>
              <a:rPr lang="en" sz="1400">
                <a:solidFill>
                  <a:srgbClr val="333333"/>
                </a:solidFill>
                <a:highlight>
                  <a:srgbClr val="FFFFFF"/>
                </a:highlight>
              </a:rPr>
              <a:t> PO Box 936, Bangor, ME 04401 </a:t>
            </a:r>
            <a:r>
              <a:rPr b="1" lang="en" sz="1400">
                <a:solidFill>
                  <a:srgbClr val="333333"/>
                </a:solidFill>
                <a:highlight>
                  <a:srgbClr val="FFFFFF"/>
                </a:highlight>
              </a:rPr>
              <a:t>Telephone:</a:t>
            </a:r>
            <a:r>
              <a:rPr lang="en" sz="1400">
                <a:solidFill>
                  <a:srgbClr val="333333"/>
                </a:solidFill>
                <a:highlight>
                  <a:srgbClr val="FFFFFF"/>
                </a:highlight>
              </a:rPr>
              <a:t> 207-945-4240  </a:t>
            </a:r>
            <a:r>
              <a:rPr b="1" lang="en" sz="1400">
                <a:solidFill>
                  <a:srgbClr val="333333"/>
                </a:solidFill>
                <a:highlight>
                  <a:srgbClr val="FFFFFF"/>
                </a:highlight>
              </a:rPr>
              <a:t>Email: </a:t>
            </a:r>
            <a:r>
              <a:rPr lang="en" sz="1400">
                <a:solidFill>
                  <a:srgbClr val="2C75B7"/>
                </a:solidFill>
                <a:highlight>
                  <a:srgbClr val="FFFFFF"/>
                </a:highlight>
              </a:rPr>
              <a:t>info@comcareme.org</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Interview With Community Care Child Case Manager</a:t>
            </a:r>
            <a:endParaRPr/>
          </a:p>
        </p:txBody>
      </p:sp>
      <p:sp>
        <p:nvSpPr>
          <p:cNvPr id="109" name="Google Shape;109;p20"/>
          <p:cNvSpPr txBox="1"/>
          <p:nvPr>
            <p:ph idx="1" type="body"/>
          </p:nvPr>
        </p:nvSpPr>
        <p:spPr>
          <a:xfrm>
            <a:off x="311700" y="1266325"/>
            <a:ext cx="52827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rgbClr val="000000"/>
                </a:solidFill>
                <a:latin typeface="Calibri"/>
                <a:ea typeface="Calibri"/>
                <a:cs typeface="Calibri"/>
                <a:sym typeface="Calibri"/>
              </a:rPr>
              <a:t>Andrea Blair Child Case Management From Community Care. </a:t>
            </a:r>
            <a:endParaRPr sz="1400">
              <a:solidFill>
                <a:srgbClr val="000000"/>
              </a:solidFill>
              <a:latin typeface="Calibri"/>
              <a:ea typeface="Calibri"/>
              <a:cs typeface="Calibri"/>
              <a:sym typeface="Calibri"/>
            </a:endParaRPr>
          </a:p>
          <a:p>
            <a:pPr indent="-317500" lvl="0" marL="914400" rtl="0" algn="l">
              <a:spcBef>
                <a:spcPts val="120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6 Years in Social Work </a:t>
            </a:r>
            <a:endParaRPr sz="1400">
              <a:solidFill>
                <a:srgbClr val="000000"/>
              </a:solidFill>
              <a:latin typeface="Calibri"/>
              <a:ea typeface="Calibri"/>
              <a:cs typeface="Calibri"/>
              <a:sym typeface="Calibri"/>
            </a:endParaRPr>
          </a:p>
          <a:p>
            <a:pPr indent="-317500" lvl="0" marL="914400" rtl="0" algn="l">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Why She got in this line of work</a:t>
            </a:r>
            <a:endParaRPr sz="1400">
              <a:solidFill>
                <a:srgbClr val="000000"/>
              </a:solidFill>
              <a:latin typeface="Calibri"/>
              <a:ea typeface="Calibri"/>
              <a:cs typeface="Calibri"/>
              <a:sym typeface="Calibri"/>
            </a:endParaRPr>
          </a:p>
          <a:p>
            <a:pPr indent="-317500" lvl="0" marL="914400" rtl="0" algn="l">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What her Job Entails</a:t>
            </a:r>
            <a:endParaRPr sz="1400">
              <a:solidFill>
                <a:srgbClr val="000000"/>
              </a:solidFill>
              <a:latin typeface="Calibri"/>
              <a:ea typeface="Calibri"/>
              <a:cs typeface="Calibri"/>
              <a:sym typeface="Calibri"/>
            </a:endParaRPr>
          </a:p>
          <a:p>
            <a:pPr indent="-317500" lvl="0" marL="914400" rtl="0" algn="l">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Hardships she has faced</a:t>
            </a:r>
            <a:endParaRPr sz="1400">
              <a:solidFill>
                <a:srgbClr val="000000"/>
              </a:solidFill>
              <a:latin typeface="Calibri"/>
              <a:ea typeface="Calibri"/>
              <a:cs typeface="Calibri"/>
              <a:sym typeface="Calibri"/>
            </a:endParaRPr>
          </a:p>
          <a:p>
            <a:pPr indent="-317500" lvl="0" marL="914400" rtl="0" algn="l">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Inspiring moments</a:t>
            </a:r>
            <a:endParaRPr sz="1400">
              <a:solidFill>
                <a:srgbClr val="000000"/>
              </a:solidFill>
              <a:latin typeface="Calibri"/>
              <a:ea typeface="Calibri"/>
              <a:cs typeface="Calibri"/>
              <a:sym typeface="Calibri"/>
            </a:endParaRPr>
          </a:p>
          <a:p>
            <a:pPr indent="-317500" lvl="0" marL="914400" rtl="0" algn="l">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What she would like to known before getting in this line of work.</a:t>
            </a:r>
            <a:endParaRPr sz="1400">
              <a:solidFill>
                <a:srgbClr val="000000"/>
              </a:solidFill>
              <a:latin typeface="Calibri"/>
              <a:ea typeface="Calibri"/>
              <a:cs typeface="Calibri"/>
              <a:sym typeface="Calibri"/>
            </a:endParaRPr>
          </a:p>
          <a:p>
            <a:pPr indent="-317500" lvl="0" marL="914400" rtl="0" algn="l">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What she would describe as crucial for future child case manager to know about this line of work.</a:t>
            </a:r>
            <a:endParaRPr sz="1200">
              <a:solidFill>
                <a:srgbClr val="000000"/>
              </a:solidFill>
              <a:latin typeface="Calibri"/>
              <a:ea typeface="Calibri"/>
              <a:cs typeface="Calibri"/>
              <a:sym typeface="Calibri"/>
            </a:endParaRPr>
          </a:p>
        </p:txBody>
      </p:sp>
      <p:pic>
        <p:nvPicPr>
          <p:cNvPr id="110" name="Google Shape;110;p20"/>
          <p:cNvPicPr preferRelativeResize="0"/>
          <p:nvPr/>
        </p:nvPicPr>
        <p:blipFill>
          <a:blip r:embed="rId3">
            <a:alphaModFix/>
          </a:blip>
          <a:stretch>
            <a:fillRect/>
          </a:stretch>
        </p:blipFill>
        <p:spPr>
          <a:xfrm>
            <a:off x="5484775" y="1365775"/>
            <a:ext cx="3506825" cy="4009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Citations</a:t>
            </a:r>
            <a:endParaRPr/>
          </a:p>
        </p:txBody>
      </p:sp>
      <p:sp>
        <p:nvSpPr>
          <p:cNvPr id="116" name="Google Shape;116;p2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70000" lnSpcReduction="20000"/>
          </a:bodyPr>
          <a:lstStyle/>
          <a:p>
            <a:pPr indent="-308610" lvl="0" marL="457200" rtl="0" algn="l">
              <a:spcBef>
                <a:spcPts val="1200"/>
              </a:spcBef>
              <a:spcAft>
                <a:spcPts val="0"/>
              </a:spcAft>
              <a:buSzPct val="163636"/>
              <a:buAutoNum type="arabicPeriod"/>
            </a:pPr>
            <a:r>
              <a:rPr lang="en" sz="1100">
                <a:solidFill>
                  <a:srgbClr val="000000"/>
                </a:solidFill>
                <a:latin typeface="Arial"/>
                <a:ea typeface="Arial"/>
                <a:cs typeface="Arial"/>
                <a:sym typeface="Arial"/>
              </a:rPr>
              <a:t>(2019, January 3). </a:t>
            </a:r>
            <a:r>
              <a:rPr i="1" lang="en" sz="1100">
                <a:solidFill>
                  <a:srgbClr val="000000"/>
                </a:solidFill>
                <a:latin typeface="Arial"/>
                <a:ea typeface="Arial"/>
                <a:cs typeface="Arial"/>
                <a:sym typeface="Arial"/>
              </a:rPr>
              <a:t>Community care</a:t>
            </a:r>
            <a:r>
              <a:rPr lang="en" sz="1100">
                <a:solidFill>
                  <a:srgbClr val="000000"/>
                </a:solidFill>
                <a:latin typeface="Arial"/>
                <a:ea typeface="Arial"/>
                <a:cs typeface="Arial"/>
                <a:sym typeface="Arial"/>
              </a:rPr>
              <a:t>. Community Care. Retrieved November 22, 2021, from https://comcareme.org/. </a:t>
            </a:r>
            <a:endParaRPr sz="1100">
              <a:solidFill>
                <a:srgbClr val="000000"/>
              </a:solidFill>
              <a:latin typeface="Arial"/>
              <a:ea typeface="Arial"/>
              <a:cs typeface="Arial"/>
              <a:sym typeface="Arial"/>
            </a:endParaRPr>
          </a:p>
          <a:p>
            <a:pPr indent="-308610" lvl="0" marL="457200" rtl="0" algn="l">
              <a:spcBef>
                <a:spcPts val="0"/>
              </a:spcBef>
              <a:spcAft>
                <a:spcPts val="0"/>
              </a:spcAft>
              <a:buSzPct val="163636"/>
              <a:buAutoNum type="arabicPeriod"/>
            </a:pPr>
            <a:r>
              <a:rPr i="1" lang="en" sz="1100">
                <a:solidFill>
                  <a:srgbClr val="000000"/>
                </a:solidFill>
                <a:latin typeface="Arial"/>
                <a:ea typeface="Arial"/>
                <a:cs typeface="Arial"/>
                <a:sym typeface="Arial"/>
              </a:rPr>
              <a:t>Case management: Mental health agency: Bangor, Maine: Wings</a:t>
            </a:r>
            <a:r>
              <a:rPr lang="en" sz="1100">
                <a:solidFill>
                  <a:srgbClr val="000000"/>
                </a:solidFill>
                <a:latin typeface="Arial"/>
                <a:ea typeface="Arial"/>
                <a:cs typeface="Arial"/>
                <a:sym typeface="Arial"/>
              </a:rPr>
              <a:t>. Wings for Children &amp; Families. (2021, September 27). Retrieved November 22, 2021, from https://www.wingsinc.org/. </a:t>
            </a:r>
            <a:endParaRPr sz="1100">
              <a:solidFill>
                <a:srgbClr val="000000"/>
              </a:solidFill>
              <a:latin typeface="Arial"/>
              <a:ea typeface="Arial"/>
              <a:cs typeface="Arial"/>
              <a:sym typeface="Arial"/>
            </a:endParaRPr>
          </a:p>
          <a:p>
            <a:pPr indent="-308610" lvl="0" marL="457200" rtl="0" algn="l">
              <a:spcBef>
                <a:spcPts val="0"/>
              </a:spcBef>
              <a:spcAft>
                <a:spcPts val="0"/>
              </a:spcAft>
              <a:buSzPct val="163636"/>
              <a:buAutoNum type="arabicPeriod"/>
            </a:pPr>
            <a:r>
              <a:rPr i="1" lang="en" sz="1100">
                <a:solidFill>
                  <a:srgbClr val="000000"/>
                </a:solidFill>
                <a:latin typeface="Arial"/>
                <a:ea typeface="Arial"/>
                <a:cs typeface="Arial"/>
                <a:sym typeface="Arial"/>
              </a:rPr>
              <a:t>Community Mental Health Services </a:t>
            </a:r>
            <a:r>
              <a:rPr lang="en" sz="1100">
                <a:solidFill>
                  <a:srgbClr val="000000"/>
                </a:solidFill>
                <a:latin typeface="Arial"/>
                <a:ea typeface="Arial"/>
                <a:cs typeface="Arial"/>
                <a:sym typeface="Arial"/>
              </a:rPr>
              <a:t>. CHCS. (2021, November 11). Retrieved November 21, 2021, from https://www.chcs-me.org/. </a:t>
            </a:r>
            <a:endParaRPr sz="1100">
              <a:solidFill>
                <a:srgbClr val="000000"/>
              </a:solidFill>
              <a:latin typeface="Arial"/>
              <a:ea typeface="Arial"/>
              <a:cs typeface="Arial"/>
              <a:sym typeface="Arial"/>
            </a:endParaRPr>
          </a:p>
          <a:p>
            <a:pPr indent="0" lvl="0" marL="0" rtl="0" algn="ctr">
              <a:spcBef>
                <a:spcPts val="1200"/>
              </a:spcBef>
              <a:spcAft>
                <a:spcPts val="0"/>
              </a:spcAft>
              <a:buNone/>
            </a:pPr>
            <a:r>
              <a:rPr b="1" lang="en">
                <a:solidFill>
                  <a:schemeClr val="accent1"/>
                </a:solidFill>
              </a:rPr>
              <a:t>Images</a:t>
            </a:r>
            <a:endParaRPr b="1">
              <a:solidFill>
                <a:schemeClr val="accent1"/>
              </a:solidFill>
            </a:endParaRPr>
          </a:p>
          <a:p>
            <a:pPr indent="-281940" lvl="0" marL="457200" rtl="0" algn="l">
              <a:spcBef>
                <a:spcPts val="1200"/>
              </a:spcBef>
              <a:spcAft>
                <a:spcPts val="0"/>
              </a:spcAft>
              <a:buClr>
                <a:srgbClr val="434343"/>
              </a:buClr>
              <a:buSzPct val="109090"/>
              <a:buAutoNum type="arabicPeriod"/>
            </a:pPr>
            <a:r>
              <a:rPr lang="en" sz="1100">
                <a:solidFill>
                  <a:srgbClr val="000000"/>
                </a:solidFill>
                <a:latin typeface="Arial"/>
                <a:ea typeface="Arial"/>
                <a:cs typeface="Arial"/>
                <a:sym typeface="Arial"/>
              </a:rPr>
              <a:t>Coward, R. (2021). </a:t>
            </a:r>
            <a:r>
              <a:rPr i="1" lang="en" sz="1100">
                <a:solidFill>
                  <a:srgbClr val="000000"/>
                </a:solidFill>
                <a:latin typeface="Arial"/>
                <a:ea typeface="Arial"/>
                <a:cs typeface="Arial"/>
                <a:sym typeface="Arial"/>
              </a:rPr>
              <a:t>We are looking for community builders</a:t>
            </a:r>
            <a:r>
              <a:rPr lang="en" sz="1100">
                <a:solidFill>
                  <a:srgbClr val="000000"/>
                </a:solidFill>
                <a:latin typeface="Arial"/>
                <a:ea typeface="Arial"/>
                <a:cs typeface="Arial"/>
                <a:sym typeface="Arial"/>
              </a:rPr>
              <a:t>. China Admission. Retrieved November 25, 2021, from https://www.china-admissions.com/blog/we-are-looking-for-community-builders-for-collaboration/. </a:t>
            </a:r>
            <a:endParaRPr sz="1100">
              <a:solidFill>
                <a:srgbClr val="000000"/>
              </a:solidFill>
              <a:latin typeface="Arial"/>
              <a:ea typeface="Arial"/>
              <a:cs typeface="Arial"/>
              <a:sym typeface="Arial"/>
            </a:endParaRPr>
          </a:p>
          <a:p>
            <a:pPr indent="-308610" lvl="0" marL="457200" rtl="0" algn="l">
              <a:spcBef>
                <a:spcPts val="0"/>
              </a:spcBef>
              <a:spcAft>
                <a:spcPts val="0"/>
              </a:spcAft>
              <a:buSzPct val="163636"/>
              <a:buAutoNum type="arabicPeriod"/>
            </a:pPr>
            <a:r>
              <a:rPr i="1" lang="en" sz="1100">
                <a:solidFill>
                  <a:srgbClr val="000000"/>
                </a:solidFill>
                <a:latin typeface="Arial"/>
                <a:ea typeface="Arial"/>
                <a:cs typeface="Arial"/>
                <a:sym typeface="Arial"/>
              </a:rPr>
              <a:t>Community Mental Health Services </a:t>
            </a:r>
            <a:r>
              <a:rPr lang="en" sz="1100">
                <a:solidFill>
                  <a:srgbClr val="000000"/>
                </a:solidFill>
                <a:latin typeface="Arial"/>
                <a:ea typeface="Arial"/>
                <a:cs typeface="Arial"/>
                <a:sym typeface="Arial"/>
              </a:rPr>
              <a:t>. CHCS. (2021, November 11). Retrieved November 21, 2021, from https://www.chcs-me.org/. </a:t>
            </a:r>
            <a:endParaRPr sz="1100">
              <a:solidFill>
                <a:srgbClr val="000000"/>
              </a:solidFill>
              <a:latin typeface="Arial"/>
              <a:ea typeface="Arial"/>
              <a:cs typeface="Arial"/>
              <a:sym typeface="Arial"/>
            </a:endParaRPr>
          </a:p>
          <a:p>
            <a:pPr indent="-281940" lvl="0" marL="457200" rtl="0" algn="l">
              <a:spcBef>
                <a:spcPts val="0"/>
              </a:spcBef>
              <a:spcAft>
                <a:spcPts val="0"/>
              </a:spcAft>
              <a:buClr>
                <a:srgbClr val="434343"/>
              </a:buClr>
              <a:buSzPct val="109090"/>
              <a:buAutoNum type="arabicPeriod"/>
            </a:pPr>
            <a:r>
              <a:rPr i="1" lang="en" sz="1100">
                <a:solidFill>
                  <a:srgbClr val="000000"/>
                </a:solidFill>
                <a:latin typeface="Arial"/>
                <a:ea typeface="Arial"/>
                <a:cs typeface="Arial"/>
                <a:sym typeface="Arial"/>
              </a:rPr>
              <a:t>School Psychology</a:t>
            </a:r>
            <a:r>
              <a:rPr lang="en" sz="1100">
                <a:solidFill>
                  <a:srgbClr val="000000"/>
                </a:solidFill>
                <a:latin typeface="Arial"/>
                <a:ea typeface="Arial"/>
                <a:cs typeface="Arial"/>
                <a:sym typeface="Arial"/>
              </a:rPr>
              <a:t>. (n.d.). Pitt County Schools. Retrieved November 24, 2021, from https://www.pitt.k12.nc.us/Page/6130. </a:t>
            </a:r>
            <a:endParaRPr sz="1100">
              <a:solidFill>
                <a:srgbClr val="000000"/>
              </a:solidFill>
              <a:latin typeface="Arial"/>
              <a:ea typeface="Arial"/>
              <a:cs typeface="Arial"/>
              <a:sym typeface="Arial"/>
            </a:endParaRPr>
          </a:p>
          <a:p>
            <a:pPr indent="-281940" lvl="0" marL="457200" rtl="0" algn="l">
              <a:spcBef>
                <a:spcPts val="0"/>
              </a:spcBef>
              <a:spcAft>
                <a:spcPts val="0"/>
              </a:spcAft>
              <a:buClr>
                <a:srgbClr val="434343"/>
              </a:buClr>
              <a:buSzPct val="109090"/>
              <a:buAutoNum type="arabicPeriod"/>
            </a:pPr>
            <a:r>
              <a:rPr i="1" lang="en" sz="1100">
                <a:solidFill>
                  <a:srgbClr val="000000"/>
                </a:solidFill>
                <a:latin typeface="Arial"/>
                <a:ea typeface="Arial"/>
                <a:cs typeface="Arial"/>
                <a:sym typeface="Arial"/>
              </a:rPr>
              <a:t>Case management: Mental health agency: Bangor, Maine: Wings</a:t>
            </a:r>
            <a:r>
              <a:rPr lang="en" sz="1100">
                <a:solidFill>
                  <a:srgbClr val="000000"/>
                </a:solidFill>
                <a:latin typeface="Arial"/>
                <a:ea typeface="Arial"/>
                <a:cs typeface="Arial"/>
                <a:sym typeface="Arial"/>
              </a:rPr>
              <a:t>. Wings for Children &amp; Families. (2021, September 27). Retrieved November 22, 2021, from https://www.wingsinc.org/. </a:t>
            </a:r>
            <a:endParaRPr sz="1100">
              <a:solidFill>
                <a:srgbClr val="000000"/>
              </a:solidFill>
              <a:latin typeface="Arial"/>
              <a:ea typeface="Arial"/>
              <a:cs typeface="Arial"/>
              <a:sym typeface="Arial"/>
            </a:endParaRPr>
          </a:p>
          <a:p>
            <a:pPr indent="-277495" lvl="0" marL="457200" rtl="0" algn="l">
              <a:spcBef>
                <a:spcPts val="0"/>
              </a:spcBef>
              <a:spcAft>
                <a:spcPts val="0"/>
              </a:spcAft>
              <a:buClr>
                <a:srgbClr val="000000"/>
              </a:buClr>
              <a:buSzPct val="100000"/>
              <a:buFont typeface="Arial"/>
              <a:buAutoNum type="arabicPeriod"/>
            </a:pPr>
            <a:r>
              <a:rPr lang="en" sz="1100">
                <a:solidFill>
                  <a:srgbClr val="000000"/>
                </a:solidFill>
                <a:latin typeface="Arial"/>
                <a:ea typeface="Arial"/>
                <a:cs typeface="Arial"/>
                <a:sym typeface="Arial"/>
              </a:rPr>
              <a:t>DrAfter123. (2018). </a:t>
            </a:r>
            <a:r>
              <a:rPr i="1" lang="en" sz="1100">
                <a:solidFill>
                  <a:srgbClr val="000000"/>
                </a:solidFill>
                <a:latin typeface="Arial"/>
                <a:ea typeface="Arial"/>
                <a:cs typeface="Arial"/>
                <a:sym typeface="Arial"/>
              </a:rPr>
              <a:t>Vibrant Watercolor Child Head stock illustration</a:t>
            </a:r>
            <a:r>
              <a:rPr lang="en" sz="1100">
                <a:solidFill>
                  <a:srgbClr val="000000"/>
                </a:solidFill>
                <a:latin typeface="Arial"/>
                <a:ea typeface="Arial"/>
                <a:cs typeface="Arial"/>
                <a:sym typeface="Arial"/>
              </a:rPr>
              <a:t>. iStock. Retrieved November 26, 2021, from https://www.istockphoto.com/vector/vibrant-watercolor-child-head-gm590243800-101462325. </a:t>
            </a:r>
            <a:endParaRPr sz="1100">
              <a:solidFill>
                <a:srgbClr val="000000"/>
              </a:solidFill>
              <a:latin typeface="Arial"/>
              <a:ea typeface="Arial"/>
              <a:cs typeface="Arial"/>
              <a:sym typeface="Arial"/>
            </a:endParaRPr>
          </a:p>
          <a:p>
            <a:pPr indent="-308610" lvl="0" marL="457200" rtl="0" algn="l">
              <a:spcBef>
                <a:spcPts val="0"/>
              </a:spcBef>
              <a:spcAft>
                <a:spcPts val="0"/>
              </a:spcAft>
              <a:buSzPct val="163636"/>
              <a:buAutoNum type="arabicPeriod"/>
            </a:pPr>
            <a:r>
              <a:rPr lang="en" sz="1100">
                <a:solidFill>
                  <a:srgbClr val="000000"/>
                </a:solidFill>
                <a:latin typeface="Arial"/>
                <a:ea typeface="Arial"/>
                <a:cs typeface="Arial"/>
                <a:sym typeface="Arial"/>
              </a:rPr>
              <a:t>(2019, January 3). </a:t>
            </a:r>
            <a:r>
              <a:rPr i="1" lang="en" sz="1100">
                <a:solidFill>
                  <a:srgbClr val="000000"/>
                </a:solidFill>
                <a:latin typeface="Arial"/>
                <a:ea typeface="Arial"/>
                <a:cs typeface="Arial"/>
                <a:sym typeface="Arial"/>
              </a:rPr>
              <a:t>Community care</a:t>
            </a:r>
            <a:r>
              <a:rPr lang="en" sz="1100">
                <a:solidFill>
                  <a:srgbClr val="000000"/>
                </a:solidFill>
                <a:latin typeface="Arial"/>
                <a:ea typeface="Arial"/>
                <a:cs typeface="Arial"/>
                <a:sym typeface="Arial"/>
              </a:rPr>
              <a:t>. Community Care. Retrieved November 22, 2021, from https://comcareme.org/. </a:t>
            </a:r>
            <a:endParaRPr sz="1100">
              <a:solidFill>
                <a:srgbClr val="000000"/>
              </a:solidFill>
              <a:latin typeface="Arial"/>
              <a:ea typeface="Arial"/>
              <a:cs typeface="Arial"/>
              <a:sym typeface="Arial"/>
            </a:endParaRPr>
          </a:p>
          <a:p>
            <a:pPr indent="-277495" lvl="0" marL="457200" rtl="0" algn="l">
              <a:spcBef>
                <a:spcPts val="0"/>
              </a:spcBef>
              <a:spcAft>
                <a:spcPts val="0"/>
              </a:spcAft>
              <a:buClr>
                <a:srgbClr val="000000"/>
              </a:buClr>
              <a:buSzPct val="100000"/>
              <a:buFont typeface="Arial"/>
              <a:buAutoNum type="arabicPeriod"/>
            </a:pPr>
            <a:r>
              <a:rPr lang="en" sz="1100">
                <a:solidFill>
                  <a:srgbClr val="000000"/>
                </a:solidFill>
                <a:latin typeface="Arial"/>
                <a:ea typeface="Arial"/>
                <a:cs typeface="Arial"/>
                <a:sym typeface="Arial"/>
              </a:rPr>
              <a:t>Dimitrynew83. (n.d.). </a:t>
            </a:r>
            <a:r>
              <a:rPr i="1" lang="en" sz="1100">
                <a:solidFill>
                  <a:srgbClr val="000000"/>
                </a:solidFill>
                <a:latin typeface="Arial"/>
                <a:ea typeface="Arial"/>
                <a:cs typeface="Arial"/>
                <a:sym typeface="Arial"/>
              </a:rPr>
              <a:t>Helping hands in continuous single line</a:t>
            </a:r>
            <a:r>
              <a:rPr lang="en" sz="1100">
                <a:solidFill>
                  <a:srgbClr val="000000"/>
                </a:solidFill>
                <a:latin typeface="Arial"/>
                <a:ea typeface="Arial"/>
                <a:cs typeface="Arial"/>
                <a:sym typeface="Arial"/>
              </a:rPr>
              <a:t>. dreamstime. Retrieved November 26, 2021, from https://www.dreamstime.com/helping-hands-continious-single-line-decoration-isolated-vector-help-hope-illustration-helping-hands-continious-single-image193349897. </a:t>
            </a:r>
            <a:endParaRPr sz="1100">
              <a:solidFill>
                <a:srgbClr val="000000"/>
              </a:solidFill>
              <a:latin typeface="Arial"/>
              <a:ea typeface="Arial"/>
              <a:cs typeface="Arial"/>
              <a:sym typeface="Arial"/>
            </a:endParaRPr>
          </a:p>
          <a:p>
            <a:pPr indent="-277495" lvl="0" marL="457200" rtl="0" algn="l">
              <a:spcBef>
                <a:spcPts val="0"/>
              </a:spcBef>
              <a:spcAft>
                <a:spcPts val="0"/>
              </a:spcAft>
              <a:buClr>
                <a:srgbClr val="000000"/>
              </a:buClr>
              <a:buSzPct val="100000"/>
              <a:buFont typeface="Arial"/>
              <a:buAutoNum type="arabicPeriod"/>
            </a:pPr>
            <a:r>
              <a:rPr lang="en" sz="1100">
                <a:solidFill>
                  <a:srgbClr val="000000"/>
                </a:solidFill>
                <a:latin typeface="Arial"/>
                <a:ea typeface="Arial"/>
                <a:cs typeface="Arial"/>
                <a:sym typeface="Arial"/>
              </a:rPr>
              <a:t>skypicsstudio. (n.d.). </a:t>
            </a:r>
            <a:r>
              <a:rPr i="1" lang="en" sz="1100">
                <a:solidFill>
                  <a:srgbClr val="000000"/>
                </a:solidFill>
                <a:latin typeface="Arial"/>
                <a:ea typeface="Arial"/>
                <a:cs typeface="Arial"/>
                <a:sym typeface="Arial"/>
              </a:rPr>
              <a:t>Job interview pop art vector image</a:t>
            </a:r>
            <a:r>
              <a:rPr lang="en" sz="1100">
                <a:solidFill>
                  <a:srgbClr val="000000"/>
                </a:solidFill>
                <a:latin typeface="Arial"/>
                <a:ea typeface="Arial"/>
                <a:cs typeface="Arial"/>
                <a:sym typeface="Arial"/>
              </a:rPr>
              <a:t>. Vector Stock. Retrieved November 26, 2021, from https://www.vectorstock.com/royalty-free-vector/job-interview-pop-art-vector-14116502. </a:t>
            </a:r>
            <a:endParaRPr sz="1100">
              <a:solidFill>
                <a:srgbClr val="000000"/>
              </a:solidFill>
              <a:latin typeface="Arial"/>
              <a:ea typeface="Arial"/>
              <a:cs typeface="Arial"/>
              <a:sym typeface="Arial"/>
            </a:endParaRPr>
          </a:p>
          <a:p>
            <a:pPr indent="-277495" lvl="0" marL="457200" rtl="0" algn="l">
              <a:spcBef>
                <a:spcPts val="0"/>
              </a:spcBef>
              <a:spcAft>
                <a:spcPts val="0"/>
              </a:spcAft>
              <a:buClr>
                <a:srgbClr val="000000"/>
              </a:buClr>
              <a:buSzPct val="100000"/>
              <a:buFont typeface="Arial"/>
              <a:buAutoNum type="arabicPeriod"/>
            </a:pPr>
            <a:r>
              <a:t/>
            </a:r>
            <a:endParaRPr sz="11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