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01eab1f4a7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01eab1f4a7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298450" lvl="0" marL="457200" rtl="0" algn="l">
              <a:lnSpc>
                <a:spcPct val="115000"/>
              </a:lnSpc>
              <a:spcBef>
                <a:spcPts val="1200"/>
              </a:spcBef>
              <a:spcAft>
                <a:spcPts val="0"/>
              </a:spcAft>
              <a:buClr>
                <a:schemeClr val="dk1"/>
              </a:buClr>
              <a:buSzPts val="1100"/>
              <a:buAutoNum type="arabicPeriod"/>
            </a:pPr>
            <a:r>
              <a:rPr lang="en">
                <a:solidFill>
                  <a:schemeClr val="dk1"/>
                </a:solidFill>
              </a:rPr>
              <a:t>UCP of Maine. (2019, May 17). </a:t>
            </a:r>
            <a:r>
              <a:rPr i="1" lang="en">
                <a:solidFill>
                  <a:schemeClr val="dk1"/>
                </a:solidFill>
              </a:rPr>
              <a:t>Early childhood services</a:t>
            </a:r>
            <a:r>
              <a:rPr lang="en">
                <a:solidFill>
                  <a:schemeClr val="dk1"/>
                </a:solidFill>
              </a:rPr>
              <a:t>. UCP of Maine. Retrieved November 27, 2021, from https://ucpofmaine.org/services/early-childhood-services/. </a:t>
            </a:r>
            <a:endParaRPr>
              <a:solidFill>
                <a:schemeClr val="dk1"/>
              </a:solidFill>
            </a:endParaRPr>
          </a:p>
          <a:p>
            <a:pPr indent="0" lvl="0" marL="0" rtl="0" algn="l">
              <a:spcBef>
                <a:spcPts val="120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01eab1f4a7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101eab1f4a7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101eab1f4a7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101eab1f4a7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1049a4b74a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1049a4b74a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1049a4b74aa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1049a4b74aa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dk1"/>
              </a:buClr>
              <a:buSzPts val="1800"/>
              <a:buChar char="●"/>
              <a:defRPr>
                <a:solidFill>
                  <a:schemeClr val="dk1"/>
                </a:solidFill>
              </a:defRPr>
            </a:lvl1pPr>
            <a:lvl2pPr indent="-317500" lvl="1" marL="914400">
              <a:spcBef>
                <a:spcPts val="0"/>
              </a:spcBef>
              <a:spcAft>
                <a:spcPts val="0"/>
              </a:spcAft>
              <a:buClr>
                <a:schemeClr val="dk1"/>
              </a:buClr>
              <a:buSzPts val="1400"/>
              <a:buChar char="○"/>
              <a:defRPr>
                <a:solidFill>
                  <a:schemeClr val="dk1"/>
                </a:solidFill>
              </a:defRPr>
            </a:lvl2pPr>
            <a:lvl3pPr indent="-317500" lvl="2" marL="1371600">
              <a:spcBef>
                <a:spcPts val="0"/>
              </a:spcBef>
              <a:spcAft>
                <a:spcPts val="0"/>
              </a:spcAft>
              <a:buClr>
                <a:schemeClr val="dk1"/>
              </a:buClr>
              <a:buSzPts val="1400"/>
              <a:buChar char="■"/>
              <a:defRPr>
                <a:solidFill>
                  <a:schemeClr val="dk1"/>
                </a:solidFill>
              </a:defRPr>
            </a:lvl3pPr>
            <a:lvl4pPr indent="-317500" lvl="3" marL="1828800">
              <a:spcBef>
                <a:spcPts val="0"/>
              </a:spcBef>
              <a:spcAft>
                <a:spcPts val="0"/>
              </a:spcAft>
              <a:buClr>
                <a:schemeClr val="dk1"/>
              </a:buClr>
              <a:buSzPts val="1400"/>
              <a:buChar char="●"/>
              <a:defRPr>
                <a:solidFill>
                  <a:schemeClr val="dk1"/>
                </a:solidFill>
              </a:defRPr>
            </a:lvl4pPr>
            <a:lvl5pPr indent="-317500" lvl="4" marL="2286000">
              <a:spcBef>
                <a:spcPts val="0"/>
              </a:spcBef>
              <a:spcAft>
                <a:spcPts val="0"/>
              </a:spcAft>
              <a:buClr>
                <a:schemeClr val="dk1"/>
              </a:buClr>
              <a:buSzPts val="1400"/>
              <a:buChar char="○"/>
              <a:defRPr>
                <a:solidFill>
                  <a:schemeClr val="dk1"/>
                </a:solidFill>
              </a:defRPr>
            </a:lvl5pPr>
            <a:lvl6pPr indent="-317500" lvl="5" marL="2743200">
              <a:spcBef>
                <a:spcPts val="0"/>
              </a:spcBef>
              <a:spcAft>
                <a:spcPts val="0"/>
              </a:spcAft>
              <a:buClr>
                <a:schemeClr val="dk1"/>
              </a:buClr>
              <a:buSzPts val="1400"/>
              <a:buChar char="■"/>
              <a:defRPr>
                <a:solidFill>
                  <a:schemeClr val="dk1"/>
                </a:solidFill>
              </a:defRPr>
            </a:lvl6pPr>
            <a:lvl7pPr indent="-317500" lvl="6" marL="3200400">
              <a:spcBef>
                <a:spcPts val="0"/>
              </a:spcBef>
              <a:spcAft>
                <a:spcPts val="0"/>
              </a:spcAft>
              <a:buClr>
                <a:schemeClr val="dk1"/>
              </a:buClr>
              <a:buSzPts val="1400"/>
              <a:buChar char="●"/>
              <a:defRPr>
                <a:solidFill>
                  <a:schemeClr val="dk1"/>
                </a:solidFill>
              </a:defRPr>
            </a:lvl7pPr>
            <a:lvl8pPr indent="-317500" lvl="7" marL="3657600">
              <a:spcBef>
                <a:spcPts val="0"/>
              </a:spcBef>
              <a:spcAft>
                <a:spcPts val="0"/>
              </a:spcAft>
              <a:buClr>
                <a:schemeClr val="dk1"/>
              </a:buClr>
              <a:buSzPts val="1400"/>
              <a:buChar char="○"/>
              <a:defRPr>
                <a:solidFill>
                  <a:schemeClr val="dk1"/>
                </a:solidFill>
              </a:defRPr>
            </a:lvl8pPr>
            <a:lvl9pPr indent="-317500" lvl="8" marL="4114800">
              <a:spcBef>
                <a:spcPts val="0"/>
              </a:spcBef>
              <a:spcAft>
                <a:spcPts val="0"/>
              </a:spcAft>
              <a:buClr>
                <a:schemeClr val="dk1"/>
              </a:buClr>
              <a:buSzPts val="1400"/>
              <a:buChar char="■"/>
              <a:defRPr>
                <a:solidFill>
                  <a:schemeClr val="dk1"/>
                </a:solidFill>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lt2"/>
              </a:buClr>
              <a:buSzPts val="1800"/>
              <a:buChar char="●"/>
              <a:defRPr sz="1800">
                <a:solidFill>
                  <a:schemeClr val="lt2"/>
                </a:solidFill>
              </a:defRPr>
            </a:lvl1pPr>
            <a:lvl2pPr indent="-317500" lvl="1" marL="914400">
              <a:lnSpc>
                <a:spcPct val="115000"/>
              </a:lnSpc>
              <a:spcBef>
                <a:spcPts val="0"/>
              </a:spcBef>
              <a:spcAft>
                <a:spcPts val="0"/>
              </a:spcAft>
              <a:buClr>
                <a:schemeClr val="lt2"/>
              </a:buClr>
              <a:buSzPts val="1400"/>
              <a:buChar char="○"/>
              <a:defRPr>
                <a:solidFill>
                  <a:schemeClr val="lt2"/>
                </a:solidFill>
              </a:defRPr>
            </a:lvl2pPr>
            <a:lvl3pPr indent="-317500" lvl="2" marL="1371600">
              <a:lnSpc>
                <a:spcPct val="115000"/>
              </a:lnSpc>
              <a:spcBef>
                <a:spcPts val="0"/>
              </a:spcBef>
              <a:spcAft>
                <a:spcPts val="0"/>
              </a:spcAft>
              <a:buClr>
                <a:schemeClr val="lt2"/>
              </a:buClr>
              <a:buSzPts val="1400"/>
              <a:buChar char="■"/>
              <a:defRPr>
                <a:solidFill>
                  <a:schemeClr val="lt2"/>
                </a:solidFill>
              </a:defRPr>
            </a:lvl3pPr>
            <a:lvl4pPr indent="-317500" lvl="3" marL="1828800">
              <a:lnSpc>
                <a:spcPct val="115000"/>
              </a:lnSpc>
              <a:spcBef>
                <a:spcPts val="0"/>
              </a:spcBef>
              <a:spcAft>
                <a:spcPts val="0"/>
              </a:spcAft>
              <a:buClr>
                <a:schemeClr val="lt2"/>
              </a:buClr>
              <a:buSzPts val="1400"/>
              <a:buChar char="●"/>
              <a:defRPr>
                <a:solidFill>
                  <a:schemeClr val="lt2"/>
                </a:solidFill>
              </a:defRPr>
            </a:lvl4pPr>
            <a:lvl5pPr indent="-317500" lvl="4" marL="2286000">
              <a:lnSpc>
                <a:spcPct val="115000"/>
              </a:lnSpc>
              <a:spcBef>
                <a:spcPts val="0"/>
              </a:spcBef>
              <a:spcAft>
                <a:spcPts val="0"/>
              </a:spcAft>
              <a:buClr>
                <a:schemeClr val="lt2"/>
              </a:buClr>
              <a:buSzPts val="1400"/>
              <a:buChar char="○"/>
              <a:defRPr>
                <a:solidFill>
                  <a:schemeClr val="lt2"/>
                </a:solidFill>
              </a:defRPr>
            </a:lvl5pPr>
            <a:lvl6pPr indent="-317500" lvl="5" marL="2743200">
              <a:lnSpc>
                <a:spcPct val="115000"/>
              </a:lnSpc>
              <a:spcBef>
                <a:spcPts val="0"/>
              </a:spcBef>
              <a:spcAft>
                <a:spcPts val="0"/>
              </a:spcAft>
              <a:buClr>
                <a:schemeClr val="lt2"/>
              </a:buClr>
              <a:buSzPts val="1400"/>
              <a:buChar char="■"/>
              <a:defRPr>
                <a:solidFill>
                  <a:schemeClr val="lt2"/>
                </a:solidFill>
              </a:defRPr>
            </a:lvl6pPr>
            <a:lvl7pPr indent="-317500" lvl="6" marL="3200400">
              <a:lnSpc>
                <a:spcPct val="115000"/>
              </a:lnSpc>
              <a:spcBef>
                <a:spcPts val="0"/>
              </a:spcBef>
              <a:spcAft>
                <a:spcPts val="0"/>
              </a:spcAft>
              <a:buClr>
                <a:schemeClr val="lt2"/>
              </a:buClr>
              <a:buSzPts val="1400"/>
              <a:buChar char="●"/>
              <a:defRPr>
                <a:solidFill>
                  <a:schemeClr val="lt2"/>
                </a:solidFill>
              </a:defRPr>
            </a:lvl7pPr>
            <a:lvl8pPr indent="-317500" lvl="7" marL="3657600">
              <a:lnSpc>
                <a:spcPct val="115000"/>
              </a:lnSpc>
              <a:spcBef>
                <a:spcPts val="0"/>
              </a:spcBef>
              <a:spcAft>
                <a:spcPts val="0"/>
              </a:spcAft>
              <a:buClr>
                <a:schemeClr val="lt2"/>
              </a:buClr>
              <a:buSzPts val="1400"/>
              <a:buChar char="○"/>
              <a:defRPr>
                <a:solidFill>
                  <a:schemeClr val="lt2"/>
                </a:solidFill>
              </a:defRPr>
            </a:lvl8pPr>
            <a:lvl9pPr indent="-317500" lvl="8" marL="4114800">
              <a:lnSpc>
                <a:spcPct val="115000"/>
              </a:lnSpc>
              <a:spcBef>
                <a:spcPts val="0"/>
              </a:spcBef>
              <a:spcAft>
                <a:spcPts val="0"/>
              </a:spcAft>
              <a:buClr>
                <a:schemeClr val="lt2"/>
              </a:buClr>
              <a:buSzPts val="1400"/>
              <a:buChar char="■"/>
              <a:defRPr>
                <a:solidFill>
                  <a:schemeClr val="lt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ucpofmaine.org/services/early-childhood-servic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0" y="744575"/>
            <a:ext cx="91440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a:latin typeface="Times New Roman"/>
                <a:ea typeface="Times New Roman"/>
                <a:cs typeface="Times New Roman"/>
                <a:sym typeface="Times New Roman"/>
              </a:rPr>
              <a:t>Community Resource Project: UCP and Bridges</a:t>
            </a:r>
            <a:endParaRPr>
              <a:latin typeface="Times New Roman"/>
              <a:ea typeface="Times New Roman"/>
              <a:cs typeface="Times New Roman"/>
              <a:sym typeface="Times New Roman"/>
            </a:endParaRPr>
          </a:p>
        </p:txBody>
      </p:sp>
      <p:sp>
        <p:nvSpPr>
          <p:cNvPr id="55" name="Google Shape;55;p13"/>
          <p:cNvSpPr txBox="1"/>
          <p:nvPr>
            <p:ph idx="1" type="subTitle"/>
          </p:nvPr>
        </p:nvSpPr>
        <p:spPr>
          <a:xfrm>
            <a:off x="2654550" y="2797175"/>
            <a:ext cx="38349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chemeClr val="dk1"/>
                </a:solidFill>
                <a:latin typeface="Times New Roman"/>
                <a:ea typeface="Times New Roman"/>
                <a:cs typeface="Times New Roman"/>
                <a:sym typeface="Times New Roman"/>
              </a:rPr>
              <a:t>By Sara Robinson</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6039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What is Bridges?</a:t>
            </a:r>
            <a:endParaRPr>
              <a:latin typeface="Times New Roman"/>
              <a:ea typeface="Times New Roman"/>
              <a:cs typeface="Times New Roman"/>
              <a:sym typeface="Times New Roman"/>
            </a:endParaRPr>
          </a:p>
        </p:txBody>
      </p:sp>
      <p:sp>
        <p:nvSpPr>
          <p:cNvPr id="61" name="Google Shape;61;p14"/>
          <p:cNvSpPr txBox="1"/>
          <p:nvPr>
            <p:ph idx="1" type="body"/>
          </p:nvPr>
        </p:nvSpPr>
        <p:spPr>
          <a:xfrm>
            <a:off x="311700" y="1152475"/>
            <a:ext cx="6039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dk1"/>
                </a:solidFill>
                <a:latin typeface="Times New Roman"/>
                <a:ea typeface="Times New Roman"/>
                <a:cs typeface="Times New Roman"/>
                <a:sym typeface="Times New Roman"/>
              </a:rPr>
              <a:t>Bridges is a preschool program for children diagnosed with Autism between the ages of 2 and 7 years old. Bridges is a subsidiary of UCP of Maine (United Cerebral Palsy), and is a part of their Early Childhood Services. There are two locations for Bridges; one in Bangor, and one in Brewer. According to the website ucpofmaine.org, it states that “</a:t>
            </a:r>
            <a:r>
              <a:rPr lang="en">
                <a:solidFill>
                  <a:schemeClr val="dk1"/>
                </a:solidFill>
                <a:latin typeface="Times New Roman"/>
                <a:ea typeface="Times New Roman"/>
                <a:cs typeface="Times New Roman"/>
                <a:sym typeface="Times New Roman"/>
              </a:rPr>
              <a:t>Bridges, UCP’s Early Childhood Education program, is a center-based program for toddlers and preschoolers who require individualized supports for a variety of reasons, including behavioral, developmental, motor, sensory, or social needs.”1 </a:t>
            </a:r>
            <a:endParaRPr>
              <a:solidFill>
                <a:schemeClr val="dk1"/>
              </a:solidFill>
              <a:latin typeface="Times New Roman"/>
              <a:ea typeface="Times New Roman"/>
              <a:cs typeface="Times New Roman"/>
              <a:sym typeface="Times New Roman"/>
            </a:endParaRPr>
          </a:p>
        </p:txBody>
      </p:sp>
      <p:pic>
        <p:nvPicPr>
          <p:cNvPr id="62" name="Google Shape;62;p14"/>
          <p:cNvPicPr preferRelativeResize="0"/>
          <p:nvPr/>
        </p:nvPicPr>
        <p:blipFill>
          <a:blip r:embed="rId3">
            <a:alphaModFix/>
          </a:blip>
          <a:stretch>
            <a:fillRect/>
          </a:stretch>
        </p:blipFill>
        <p:spPr>
          <a:xfrm>
            <a:off x="6351229" y="4"/>
            <a:ext cx="2792775" cy="2792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147275"/>
            <a:ext cx="3846300" cy="541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500">
                <a:latin typeface="Times New Roman"/>
                <a:ea typeface="Times New Roman"/>
                <a:cs typeface="Times New Roman"/>
                <a:sym typeface="Times New Roman"/>
              </a:rPr>
              <a:t>Careers </a:t>
            </a:r>
            <a:r>
              <a:rPr lang="en" sz="2500">
                <a:latin typeface="Times New Roman"/>
                <a:ea typeface="Times New Roman"/>
                <a:cs typeface="Times New Roman"/>
                <a:sym typeface="Times New Roman"/>
              </a:rPr>
              <a:t>within Bridges</a:t>
            </a:r>
            <a:r>
              <a:rPr lang="en" sz="2500">
                <a:latin typeface="Times New Roman"/>
                <a:ea typeface="Times New Roman"/>
                <a:cs typeface="Times New Roman"/>
                <a:sym typeface="Times New Roman"/>
              </a:rPr>
              <a:t>: Preschool Support Teacher</a:t>
            </a:r>
            <a:endParaRPr sz="2500">
              <a:latin typeface="Times New Roman"/>
              <a:ea typeface="Times New Roman"/>
              <a:cs typeface="Times New Roman"/>
              <a:sym typeface="Times New Roman"/>
            </a:endParaRPr>
          </a:p>
        </p:txBody>
      </p:sp>
      <p:sp>
        <p:nvSpPr>
          <p:cNvPr id="68" name="Google Shape;68;p15"/>
          <p:cNvSpPr txBox="1"/>
          <p:nvPr>
            <p:ph idx="1" type="body"/>
          </p:nvPr>
        </p:nvSpPr>
        <p:spPr>
          <a:xfrm>
            <a:off x="311700" y="1152475"/>
            <a:ext cx="38463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1200"/>
              </a:spcAft>
              <a:buNone/>
            </a:pPr>
            <a:r>
              <a:rPr lang="en">
                <a:solidFill>
                  <a:schemeClr val="dk1"/>
                </a:solidFill>
                <a:latin typeface="Times New Roman"/>
                <a:ea typeface="Times New Roman"/>
                <a:cs typeface="Times New Roman"/>
                <a:sym typeface="Times New Roman"/>
              </a:rPr>
              <a:t>The role of a preschool support teacher is the most common within the Bridges program. A preschool support teacher will be working one-on-one with children in the classroom while they complete day-to-day activities appropriate to their age. Some activities that the children participate in are circle time, snacktime/lunchtime, arts and crafts, music and movement, outdoor recess, rest, and free play. Each child is monitored by/works alongside a preschool support teacher at all hours of the school day.</a:t>
            </a:r>
            <a:endParaRPr>
              <a:solidFill>
                <a:schemeClr val="dk1"/>
              </a:solidFill>
              <a:latin typeface="Times New Roman"/>
              <a:ea typeface="Times New Roman"/>
              <a:cs typeface="Times New Roman"/>
              <a:sym typeface="Times New Roman"/>
            </a:endParaRPr>
          </a:p>
        </p:txBody>
      </p:sp>
      <p:pic>
        <p:nvPicPr>
          <p:cNvPr id="69" name="Google Shape;69;p15"/>
          <p:cNvPicPr preferRelativeResize="0"/>
          <p:nvPr/>
        </p:nvPicPr>
        <p:blipFill>
          <a:blip r:embed="rId3">
            <a:alphaModFix/>
          </a:blip>
          <a:stretch>
            <a:fillRect/>
          </a:stretch>
        </p:blipFill>
        <p:spPr>
          <a:xfrm>
            <a:off x="4157850" y="0"/>
            <a:ext cx="4986151" cy="38179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Who I interviewed:</a:t>
            </a:r>
            <a:endParaRPr>
              <a:latin typeface="Times New Roman"/>
              <a:ea typeface="Times New Roman"/>
              <a:cs typeface="Times New Roman"/>
              <a:sym typeface="Times New Roman"/>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dk1"/>
                </a:solidFill>
                <a:latin typeface="Times New Roman"/>
                <a:ea typeface="Times New Roman"/>
                <a:cs typeface="Times New Roman"/>
                <a:sym typeface="Times New Roman"/>
              </a:rPr>
              <a:t>The person that I interviewed for this project was Patricia Terry-Carr; the director of the Bridges preschool in Brewer. As the director of the Brewer Bridges, there is a lot that rests on her shoulders. She is in charge of managing the weekly schedules for the staff and which child they are working with, scheduling tours for parents and children who are planning to attend/are interested in attending Bridges, and even acting as a </a:t>
            </a:r>
            <a:r>
              <a:rPr lang="en">
                <a:solidFill>
                  <a:schemeClr val="dk1"/>
                </a:solidFill>
                <a:latin typeface="Times New Roman"/>
                <a:ea typeface="Times New Roman"/>
                <a:cs typeface="Times New Roman"/>
                <a:sym typeface="Times New Roman"/>
              </a:rPr>
              <a:t>substitute</a:t>
            </a:r>
            <a:r>
              <a:rPr lang="en">
                <a:solidFill>
                  <a:schemeClr val="dk1"/>
                </a:solidFill>
                <a:latin typeface="Times New Roman"/>
                <a:ea typeface="Times New Roman"/>
                <a:cs typeface="Times New Roman"/>
                <a:sym typeface="Times New Roman"/>
              </a:rPr>
              <a:t> support teacher if there’s a limited number of staff resent for work that day.</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What I learned:</a:t>
            </a:r>
            <a:endParaRPr>
              <a:latin typeface="Times New Roman"/>
              <a:ea typeface="Times New Roman"/>
              <a:cs typeface="Times New Roman"/>
              <a:sym typeface="Times New Roman"/>
            </a:endParaRPr>
          </a:p>
        </p:txBody>
      </p:sp>
      <p:sp>
        <p:nvSpPr>
          <p:cNvPr id="81" name="Google Shape;81;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solidFill>
                  <a:schemeClr val="dk1"/>
                </a:solidFill>
                <a:latin typeface="Times New Roman"/>
                <a:ea typeface="Times New Roman"/>
                <a:cs typeface="Times New Roman"/>
                <a:sym typeface="Times New Roman"/>
              </a:rPr>
              <a:t>I feel that I learned a lot from this project. It makes me happy to see that there is such a program dedicated to the children who are living w</a:t>
            </a:r>
            <a:r>
              <a:rPr lang="en">
                <a:solidFill>
                  <a:schemeClr val="dk1"/>
                </a:solidFill>
                <a:latin typeface="Times New Roman"/>
                <a:ea typeface="Times New Roman"/>
                <a:cs typeface="Times New Roman"/>
                <a:sym typeface="Times New Roman"/>
              </a:rPr>
              <a:t>ith autism. To know that these children are being taken care of, learning valuable life lessons, and getting a quality education in the process is enough to make me smile. It sounds like there are so many hard workers at Bridges and I know that so many children are getting the help they need at such a young age. </a:t>
            </a:r>
            <a:endParaRPr>
              <a:solidFill>
                <a:schemeClr val="dk1"/>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latin typeface="Times New Roman"/>
                <a:ea typeface="Times New Roman"/>
                <a:cs typeface="Times New Roman"/>
                <a:sym typeface="Times New Roman"/>
              </a:rPr>
              <a:t>Works Cited page</a:t>
            </a:r>
            <a:endParaRPr>
              <a:latin typeface="Times New Roman"/>
              <a:ea typeface="Times New Roman"/>
              <a:cs typeface="Times New Roman"/>
              <a:sym typeface="Times New Roman"/>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42900" lvl="0" marL="457200" rtl="0" algn="l">
              <a:spcBef>
                <a:spcPts val="1200"/>
              </a:spcBef>
              <a:spcAft>
                <a:spcPts val="0"/>
              </a:spcAft>
              <a:buClr>
                <a:schemeClr val="dk1"/>
              </a:buClr>
              <a:buSzPts val="1800"/>
              <a:buFont typeface="Times New Roman"/>
              <a:buAutoNum type="arabicPeriod"/>
            </a:pPr>
            <a:r>
              <a:rPr lang="en">
                <a:solidFill>
                  <a:schemeClr val="dk1"/>
                </a:solidFill>
                <a:latin typeface="Times New Roman"/>
                <a:ea typeface="Times New Roman"/>
                <a:cs typeface="Times New Roman"/>
                <a:sym typeface="Times New Roman"/>
              </a:rPr>
              <a:t>UCP of Maine. (2019, May 17). </a:t>
            </a:r>
            <a:r>
              <a:rPr i="1" lang="en">
                <a:solidFill>
                  <a:schemeClr val="dk1"/>
                </a:solidFill>
                <a:latin typeface="Times New Roman"/>
                <a:ea typeface="Times New Roman"/>
                <a:cs typeface="Times New Roman"/>
                <a:sym typeface="Times New Roman"/>
              </a:rPr>
              <a:t>Early childhood services</a:t>
            </a:r>
            <a:r>
              <a:rPr lang="en">
                <a:solidFill>
                  <a:schemeClr val="dk1"/>
                </a:solidFill>
                <a:latin typeface="Times New Roman"/>
                <a:ea typeface="Times New Roman"/>
                <a:cs typeface="Times New Roman"/>
                <a:sym typeface="Times New Roman"/>
              </a:rPr>
              <a:t>. UCP of Maine. Retrieved November 27, 2021, from </a:t>
            </a:r>
            <a:r>
              <a:rPr lang="en" u="sng">
                <a:solidFill>
                  <a:schemeClr val="dk1"/>
                </a:solidFill>
                <a:latin typeface="Times New Roman"/>
                <a:ea typeface="Times New Roman"/>
                <a:cs typeface="Times New Roman"/>
                <a:sym typeface="Times New Roman"/>
                <a:hlinkClick r:id="rId3">
                  <a:extLst>
                    <a:ext uri="{A12FA001-AC4F-418D-AE19-62706E023703}">
                      <ahyp:hlinkClr val="tx"/>
                    </a:ext>
                  </a:extLst>
                </a:hlinkClick>
              </a:rPr>
              <a:t>https://ucpofmaine.org/services/early-childhood-services/</a:t>
            </a:r>
            <a:r>
              <a:rPr lang="en">
                <a:solidFill>
                  <a:schemeClr val="dk1"/>
                </a:solidFill>
                <a:latin typeface="Times New Roman"/>
                <a:ea typeface="Times New Roman"/>
                <a:cs typeface="Times New Roman"/>
                <a:sym typeface="Times New Roman"/>
              </a:rPr>
              <a:t>. </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AutoNum type="arabicPeriod"/>
            </a:pPr>
            <a:r>
              <a:rPr i="1" lang="en">
                <a:solidFill>
                  <a:schemeClr val="dk1"/>
                </a:solidFill>
                <a:latin typeface="Times New Roman"/>
                <a:ea typeface="Times New Roman"/>
                <a:cs typeface="Times New Roman"/>
                <a:sym typeface="Times New Roman"/>
              </a:rPr>
              <a:t>UCP of Maine</a:t>
            </a:r>
            <a:r>
              <a:rPr lang="en">
                <a:solidFill>
                  <a:schemeClr val="dk1"/>
                </a:solidFill>
                <a:latin typeface="Times New Roman"/>
                <a:ea typeface="Times New Roman"/>
                <a:cs typeface="Times New Roman"/>
                <a:sym typeface="Times New Roman"/>
              </a:rPr>
              <a:t>. UCP of Maine | VolunteerME State of Maine. (n.d.). Retrieved November 22, 2021, from https://volunteermaine.galaxydigital.com/agency/detail/?agency_id=56593. </a:t>
            </a:r>
            <a:endParaRPr>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AutoNum type="arabicPeriod"/>
            </a:pPr>
            <a:r>
              <a:rPr lang="en">
                <a:solidFill>
                  <a:schemeClr val="dk1"/>
                </a:solidFill>
                <a:latin typeface="Times New Roman"/>
                <a:ea typeface="Times New Roman"/>
                <a:cs typeface="Times New Roman"/>
                <a:sym typeface="Times New Roman"/>
              </a:rPr>
              <a:t>FatCamera, Limjareon, C., Rawpixel, Nilimage, kali9, Bernardbodo, DGLimages, Lordn, LightFieldStudios, Svetikd, Monkeybusinessimages, AaronAmat, Productions, S. D. I., Wundervisuals, Tatevosian, Y., Reznik, I., Sturti, ChiccoDodiFC, SeventyFour, … Malija. (n.d.). </a:t>
            </a:r>
            <a:r>
              <a:rPr i="1" lang="en">
                <a:solidFill>
                  <a:schemeClr val="dk1"/>
                </a:solidFill>
                <a:latin typeface="Times New Roman"/>
                <a:ea typeface="Times New Roman"/>
                <a:cs typeface="Times New Roman"/>
                <a:sym typeface="Times New Roman"/>
              </a:rPr>
              <a:t>Preschool Pictures, images and stock photos</a:t>
            </a:r>
            <a:r>
              <a:rPr lang="en">
                <a:solidFill>
                  <a:schemeClr val="dk1"/>
                </a:solidFill>
                <a:latin typeface="Times New Roman"/>
                <a:ea typeface="Times New Roman"/>
                <a:cs typeface="Times New Roman"/>
                <a:sym typeface="Times New Roman"/>
              </a:rPr>
              <a:t>. iStock. Retrieved November 22, 2021, from https://www.istockphoto.com/photos/preschool. </a:t>
            </a:r>
            <a:endParaRPr>
              <a:solidFill>
                <a:schemeClr val="dk1"/>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