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slide" Target="slides/slide6.xml"/><Relationship Id="rId10" Type="http://schemas.openxmlformats.org/officeDocument/2006/relationships/slide" Target="slides/slide5.xml"/><Relationship Id="rId12" Type="http://schemas.openxmlformats.org/officeDocument/2006/relationships/slide" Target="slides/slide7.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104b17307fe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104b17307fe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104b17307f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104b17307f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104b17307fe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104b17307fe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104b17307fe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104b17307fe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104b17307fe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104b17307fe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104b17307fe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104b17307fe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drive.google.com/file/d/1wCdB9szc6aJXkF1Pl35ye7laOpxzbHaX/view" TargetMode="Externa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4.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5.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livinginnovations.com/overview-of-services/" TargetMode="External"/><Relationship Id="rId4" Type="http://schemas.openxmlformats.org/officeDocument/2006/relationships/hyperlink" Target="https://www.google.com/search?client=safari&amp;rls=en&amp;q=living+innovations+bangor+address&amp;ludocid=82487642687566592&amp;sa=X&amp;ved=2ahUKEwjmjaiTx770AhUbRTABHVX6AO4Q6BN6BAhNEAI" TargetMode="External"/><Relationship Id="rId5" Type="http://schemas.openxmlformats.org/officeDocument/2006/relationships/hyperlink" Target="https://www.google.com/search?client=safari&amp;rls=en&amp;q=living+innovations+contact+info&amp;ie=UTF-8&amp;oe=UTF-8#" TargetMode="External"/><Relationship Id="rId6"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AED98B"/>
        </a:solidFill>
      </p:bgPr>
    </p:bg>
    <p:spTree>
      <p:nvGrpSpPr>
        <p:cNvPr id="53" name="Shape 53"/>
        <p:cNvGrpSpPr/>
        <p:nvPr/>
      </p:nvGrpSpPr>
      <p:grpSpPr>
        <a:xfrm>
          <a:off x="0" y="0"/>
          <a:ext cx="0" cy="0"/>
          <a:chOff x="0" y="0"/>
          <a:chExt cx="0" cy="0"/>
        </a:xfrm>
      </p:grpSpPr>
      <p:sp>
        <p:nvSpPr>
          <p:cNvPr id="54" name="Google Shape;54;p13"/>
          <p:cNvSpPr txBox="1"/>
          <p:nvPr>
            <p:ph type="ctrTitle"/>
          </p:nvPr>
        </p:nvSpPr>
        <p:spPr>
          <a:xfrm>
            <a:off x="311700" y="1216850"/>
            <a:ext cx="8520600" cy="11814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sz="5000">
                <a:latin typeface="Georgia"/>
                <a:ea typeface="Georgia"/>
                <a:cs typeface="Georgia"/>
                <a:sym typeface="Georgia"/>
              </a:rPr>
              <a:t>Community Resource Project </a:t>
            </a:r>
            <a:endParaRPr sz="5000">
              <a:latin typeface="Georgia"/>
              <a:ea typeface="Georgia"/>
              <a:cs typeface="Georgia"/>
              <a:sym typeface="Georgia"/>
            </a:endParaRPr>
          </a:p>
        </p:txBody>
      </p:sp>
      <p:sp>
        <p:nvSpPr>
          <p:cNvPr id="55" name="Google Shape;55;p13"/>
          <p:cNvSpPr txBox="1"/>
          <p:nvPr>
            <p:ph idx="1" type="subTitle"/>
          </p:nvPr>
        </p:nvSpPr>
        <p:spPr>
          <a:xfrm>
            <a:off x="311700" y="262277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solidFill>
                  <a:schemeClr val="dk1"/>
                </a:solidFill>
                <a:latin typeface="Georgia"/>
                <a:ea typeface="Georgia"/>
                <a:cs typeface="Georgia"/>
                <a:sym typeface="Georgia"/>
              </a:rPr>
              <a:t>Sarah Hanington</a:t>
            </a:r>
            <a:endParaRPr>
              <a:solidFill>
                <a:schemeClr val="dk1"/>
              </a:solidFill>
              <a:latin typeface="Georgia"/>
              <a:ea typeface="Georgia"/>
              <a:cs typeface="Georgia"/>
              <a:sym typeface="Georgia"/>
            </a:endParaRPr>
          </a:p>
        </p:txBody>
      </p:sp>
      <p:sp>
        <p:nvSpPr>
          <p:cNvPr id="56" name="Google Shape;56;p13"/>
          <p:cNvSpPr txBox="1"/>
          <p:nvPr/>
        </p:nvSpPr>
        <p:spPr>
          <a:xfrm>
            <a:off x="4004400" y="3486950"/>
            <a:ext cx="1135200" cy="446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700">
                <a:latin typeface="Georgia"/>
                <a:ea typeface="Georgia"/>
                <a:cs typeface="Georgia"/>
                <a:sym typeface="Georgia"/>
              </a:rPr>
              <a:t>MHR210 </a:t>
            </a:r>
            <a:endParaRPr sz="1700">
              <a:latin typeface="Georgia"/>
              <a:ea typeface="Georgia"/>
              <a:cs typeface="Georgia"/>
              <a:sym typeface="Georgia"/>
            </a:endParaRPr>
          </a:p>
        </p:txBody>
      </p:sp>
      <p:pic>
        <p:nvPicPr>
          <p:cNvPr id="57" name="Google Shape;57;p13" title="MHR210 Community Resource Project">
            <a:hlinkClick r:id="rId3"/>
          </p:cNvPr>
          <p:cNvPicPr preferRelativeResize="0"/>
          <p:nvPr/>
        </p:nvPicPr>
        <p:blipFill>
          <a:blip r:embed="rId4">
            <a:alphaModFix/>
          </a:blip>
          <a:stretch>
            <a:fillRect/>
          </a:stretch>
        </p:blipFill>
        <p:spPr>
          <a:xfrm>
            <a:off x="152400" y="152400"/>
            <a:ext cx="457200" cy="4572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BE9DD5"/>
        </a:solidFill>
      </p:bgPr>
    </p:bg>
    <p:spTree>
      <p:nvGrpSpPr>
        <p:cNvPr id="61" name="Shape 61"/>
        <p:cNvGrpSpPr/>
        <p:nvPr/>
      </p:nvGrpSpPr>
      <p:grpSpPr>
        <a:xfrm>
          <a:off x="0" y="0"/>
          <a:ext cx="0" cy="0"/>
          <a:chOff x="0" y="0"/>
          <a:chExt cx="0" cy="0"/>
        </a:xfrm>
      </p:grpSpPr>
      <p:sp>
        <p:nvSpPr>
          <p:cNvPr id="62" name="Google Shape;62;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Georgia"/>
                <a:ea typeface="Georgia"/>
                <a:cs typeface="Georgia"/>
                <a:sym typeface="Georgia"/>
              </a:rPr>
              <a:t>Agency chosen: Living Innovations of Bangor </a:t>
            </a:r>
            <a:endParaRPr>
              <a:latin typeface="Georgia"/>
              <a:ea typeface="Georgia"/>
              <a:cs typeface="Georgia"/>
              <a:sym typeface="Georgia"/>
            </a:endParaRPr>
          </a:p>
        </p:txBody>
      </p:sp>
      <p:sp>
        <p:nvSpPr>
          <p:cNvPr id="63" name="Google Shape;63;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62500" lnSpcReduction="20000"/>
          </a:bodyPr>
          <a:lstStyle/>
          <a:p>
            <a:pPr indent="0" lvl="0" marL="0" rtl="0" algn="l">
              <a:spcBef>
                <a:spcPts val="0"/>
              </a:spcBef>
              <a:spcAft>
                <a:spcPts val="0"/>
              </a:spcAft>
              <a:buNone/>
            </a:pPr>
            <a:r>
              <a:rPr lang="en">
                <a:solidFill>
                  <a:schemeClr val="dk1"/>
                </a:solidFill>
                <a:latin typeface="Georgia"/>
                <a:ea typeface="Georgia"/>
                <a:cs typeface="Georgia"/>
                <a:sym typeface="Georgia"/>
              </a:rPr>
              <a:t>Living Innovations aims to support people with disabilities to live their best lives. This is done in a variety of ways through their many services. There are offices all across the state of Maine, as well as a few other New England states.</a:t>
            </a:r>
            <a:endParaRPr>
              <a:solidFill>
                <a:schemeClr val="dk1"/>
              </a:solidFill>
              <a:latin typeface="Georgia"/>
              <a:ea typeface="Georgia"/>
              <a:cs typeface="Georgia"/>
              <a:sym typeface="Georgia"/>
            </a:endParaRPr>
          </a:p>
          <a:p>
            <a:pPr indent="0" lvl="0" marL="0" rtl="0" algn="l">
              <a:spcBef>
                <a:spcPts val="1200"/>
              </a:spcBef>
              <a:spcAft>
                <a:spcPts val="0"/>
              </a:spcAft>
              <a:buNone/>
            </a:pPr>
            <a:r>
              <a:rPr lang="en">
                <a:solidFill>
                  <a:schemeClr val="dk1"/>
                </a:solidFill>
                <a:latin typeface="Georgia"/>
                <a:ea typeface="Georgia"/>
                <a:cs typeface="Georgia"/>
                <a:sym typeface="Georgia"/>
              </a:rPr>
              <a:t>Their services:</a:t>
            </a:r>
            <a:endParaRPr>
              <a:solidFill>
                <a:schemeClr val="dk1"/>
              </a:solidFill>
              <a:latin typeface="Georgia"/>
              <a:ea typeface="Georgia"/>
              <a:cs typeface="Georgia"/>
              <a:sym typeface="Georgia"/>
            </a:endParaRPr>
          </a:p>
          <a:p>
            <a:pPr indent="0" lvl="0" marL="0" rtl="0" algn="l">
              <a:spcBef>
                <a:spcPts val="1200"/>
              </a:spcBef>
              <a:spcAft>
                <a:spcPts val="0"/>
              </a:spcAft>
              <a:buNone/>
            </a:pPr>
            <a:r>
              <a:rPr lang="en">
                <a:solidFill>
                  <a:schemeClr val="dk1"/>
                </a:solidFill>
                <a:latin typeface="Georgia"/>
                <a:ea typeface="Georgia"/>
                <a:cs typeface="Georgia"/>
                <a:sym typeface="Georgia"/>
              </a:rPr>
              <a:t>-Shared living</a:t>
            </a:r>
            <a:endParaRPr>
              <a:solidFill>
                <a:schemeClr val="dk1"/>
              </a:solidFill>
              <a:latin typeface="Georgia"/>
              <a:ea typeface="Georgia"/>
              <a:cs typeface="Georgia"/>
              <a:sym typeface="Georgia"/>
            </a:endParaRPr>
          </a:p>
          <a:p>
            <a:pPr indent="0" lvl="0" marL="0" rtl="0" algn="l">
              <a:spcBef>
                <a:spcPts val="1200"/>
              </a:spcBef>
              <a:spcAft>
                <a:spcPts val="0"/>
              </a:spcAft>
              <a:buNone/>
            </a:pPr>
            <a:r>
              <a:rPr lang="en">
                <a:solidFill>
                  <a:schemeClr val="dk1"/>
                </a:solidFill>
                <a:latin typeface="Georgia"/>
                <a:ea typeface="Georgia"/>
                <a:cs typeface="Georgia"/>
                <a:sym typeface="Georgia"/>
              </a:rPr>
              <a:t>-Community support</a:t>
            </a:r>
            <a:endParaRPr>
              <a:solidFill>
                <a:schemeClr val="dk1"/>
              </a:solidFill>
              <a:latin typeface="Georgia"/>
              <a:ea typeface="Georgia"/>
              <a:cs typeface="Georgia"/>
              <a:sym typeface="Georgia"/>
            </a:endParaRPr>
          </a:p>
          <a:p>
            <a:pPr indent="0" lvl="0" marL="0" rtl="0" algn="l">
              <a:spcBef>
                <a:spcPts val="1200"/>
              </a:spcBef>
              <a:spcAft>
                <a:spcPts val="0"/>
              </a:spcAft>
              <a:buNone/>
            </a:pPr>
            <a:r>
              <a:rPr lang="en">
                <a:solidFill>
                  <a:schemeClr val="dk1"/>
                </a:solidFill>
                <a:latin typeface="Georgia"/>
                <a:ea typeface="Georgia"/>
                <a:cs typeface="Georgia"/>
                <a:sym typeface="Georgia"/>
              </a:rPr>
              <a:t>-Job coaching</a:t>
            </a:r>
            <a:endParaRPr>
              <a:solidFill>
                <a:schemeClr val="dk1"/>
              </a:solidFill>
              <a:latin typeface="Georgia"/>
              <a:ea typeface="Georgia"/>
              <a:cs typeface="Georgia"/>
              <a:sym typeface="Georgia"/>
            </a:endParaRPr>
          </a:p>
          <a:p>
            <a:pPr indent="0" lvl="0" marL="0" rtl="0" algn="l">
              <a:spcBef>
                <a:spcPts val="1200"/>
              </a:spcBef>
              <a:spcAft>
                <a:spcPts val="0"/>
              </a:spcAft>
              <a:buNone/>
            </a:pPr>
            <a:r>
              <a:rPr lang="en">
                <a:solidFill>
                  <a:schemeClr val="dk1"/>
                </a:solidFill>
                <a:latin typeface="Georgia"/>
                <a:ea typeface="Georgia"/>
                <a:cs typeface="Georgia"/>
                <a:sym typeface="Georgia"/>
              </a:rPr>
              <a:t>-Case management</a:t>
            </a:r>
            <a:endParaRPr>
              <a:solidFill>
                <a:schemeClr val="dk1"/>
              </a:solidFill>
              <a:latin typeface="Georgia"/>
              <a:ea typeface="Georgia"/>
              <a:cs typeface="Georgia"/>
              <a:sym typeface="Georgia"/>
            </a:endParaRPr>
          </a:p>
          <a:p>
            <a:pPr indent="0" lvl="0" marL="0" rtl="0" algn="l">
              <a:spcBef>
                <a:spcPts val="1200"/>
              </a:spcBef>
              <a:spcAft>
                <a:spcPts val="0"/>
              </a:spcAft>
              <a:buNone/>
            </a:pPr>
            <a:r>
              <a:rPr lang="en">
                <a:solidFill>
                  <a:schemeClr val="dk1"/>
                </a:solidFill>
                <a:latin typeface="Georgia"/>
                <a:ea typeface="Georgia"/>
                <a:cs typeface="Georgia"/>
                <a:sym typeface="Georgia"/>
              </a:rPr>
              <a:t>-In-home support for adults</a:t>
            </a:r>
            <a:endParaRPr>
              <a:solidFill>
                <a:schemeClr val="dk1"/>
              </a:solidFill>
              <a:latin typeface="Georgia"/>
              <a:ea typeface="Georgia"/>
              <a:cs typeface="Georgia"/>
              <a:sym typeface="Georgia"/>
            </a:endParaRPr>
          </a:p>
          <a:p>
            <a:pPr indent="0" lvl="0" marL="0" rtl="0" algn="l">
              <a:spcBef>
                <a:spcPts val="1200"/>
              </a:spcBef>
              <a:spcAft>
                <a:spcPts val="0"/>
              </a:spcAft>
              <a:buNone/>
            </a:pPr>
            <a:r>
              <a:rPr lang="en">
                <a:solidFill>
                  <a:schemeClr val="dk1"/>
                </a:solidFill>
                <a:latin typeface="Georgia"/>
                <a:ea typeface="Georgia"/>
                <a:cs typeface="Georgia"/>
                <a:sym typeface="Georgia"/>
              </a:rPr>
              <a:t>-Children’s services</a:t>
            </a:r>
            <a:endParaRPr>
              <a:solidFill>
                <a:schemeClr val="dk1"/>
              </a:solidFill>
              <a:latin typeface="Georgia"/>
              <a:ea typeface="Georgia"/>
              <a:cs typeface="Georgia"/>
              <a:sym typeface="Georgia"/>
            </a:endParaRPr>
          </a:p>
          <a:p>
            <a:pPr indent="0" lvl="0" marL="0" rtl="0" algn="l">
              <a:spcBef>
                <a:spcPts val="1200"/>
              </a:spcBef>
              <a:spcAft>
                <a:spcPts val="0"/>
              </a:spcAft>
              <a:buNone/>
            </a:pPr>
            <a:r>
              <a:rPr lang="en">
                <a:solidFill>
                  <a:schemeClr val="dk1"/>
                </a:solidFill>
                <a:latin typeface="Georgia"/>
                <a:ea typeface="Georgia"/>
                <a:cs typeface="Georgia"/>
                <a:sym typeface="Georgia"/>
              </a:rPr>
              <a:t>-Private pay </a:t>
            </a:r>
            <a:endParaRPr>
              <a:solidFill>
                <a:schemeClr val="dk1"/>
              </a:solidFill>
              <a:latin typeface="Georgia"/>
              <a:ea typeface="Georgia"/>
              <a:cs typeface="Georgia"/>
              <a:sym typeface="Georgia"/>
            </a:endParaRPr>
          </a:p>
          <a:p>
            <a:pPr indent="0" lvl="0" marL="0" rtl="0" algn="l">
              <a:spcBef>
                <a:spcPts val="1200"/>
              </a:spcBef>
              <a:spcAft>
                <a:spcPts val="1200"/>
              </a:spcAft>
              <a:buNone/>
            </a:pPr>
            <a:r>
              <a:t/>
            </a:r>
            <a:endParaRPr/>
          </a:p>
        </p:txBody>
      </p:sp>
      <p:pic>
        <p:nvPicPr>
          <p:cNvPr id="64" name="Google Shape;64;p14"/>
          <p:cNvPicPr preferRelativeResize="0"/>
          <p:nvPr/>
        </p:nvPicPr>
        <p:blipFill>
          <a:blip r:embed="rId3">
            <a:alphaModFix/>
          </a:blip>
          <a:stretch>
            <a:fillRect/>
          </a:stretch>
        </p:blipFill>
        <p:spPr>
          <a:xfrm>
            <a:off x="4572000" y="2413653"/>
            <a:ext cx="3765675" cy="18828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FB8D7"/>
        </a:solidFill>
      </p:bgPr>
    </p:bg>
    <p:spTree>
      <p:nvGrpSpPr>
        <p:cNvPr id="68" name="Shape 68"/>
        <p:cNvGrpSpPr/>
        <p:nvPr/>
      </p:nvGrpSpPr>
      <p:grpSpPr>
        <a:xfrm>
          <a:off x="0" y="0"/>
          <a:ext cx="0" cy="0"/>
          <a:chOff x="0" y="0"/>
          <a:chExt cx="0" cy="0"/>
        </a:xfrm>
      </p:grpSpPr>
      <p:sp>
        <p:nvSpPr>
          <p:cNvPr id="69" name="Google Shape;69;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Georgia"/>
                <a:ea typeface="Georgia"/>
                <a:cs typeface="Georgia"/>
                <a:sym typeface="Georgia"/>
              </a:rPr>
              <a:t>Why are these services important?</a:t>
            </a:r>
            <a:endParaRPr>
              <a:latin typeface="Georgia"/>
              <a:ea typeface="Georgia"/>
              <a:cs typeface="Georgia"/>
              <a:sym typeface="Georgia"/>
            </a:endParaRPr>
          </a:p>
        </p:txBody>
      </p:sp>
      <p:sp>
        <p:nvSpPr>
          <p:cNvPr id="70" name="Google Shape;70;p15"/>
          <p:cNvSpPr txBox="1"/>
          <p:nvPr>
            <p:ph idx="1" type="body"/>
          </p:nvPr>
        </p:nvSpPr>
        <p:spPr>
          <a:xfrm>
            <a:off x="195700" y="1175950"/>
            <a:ext cx="5418000" cy="36402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1200"/>
              </a:spcAft>
              <a:buNone/>
            </a:pPr>
            <a:r>
              <a:rPr lang="en">
                <a:solidFill>
                  <a:schemeClr val="dk1"/>
                </a:solidFill>
                <a:latin typeface="Georgia"/>
                <a:ea typeface="Georgia"/>
                <a:cs typeface="Georgia"/>
                <a:sym typeface="Georgia"/>
              </a:rPr>
              <a:t>Navigating life with a disability is no easy task, especially given the way our society treats those with </a:t>
            </a:r>
            <a:r>
              <a:rPr lang="en">
                <a:solidFill>
                  <a:schemeClr val="dk1"/>
                </a:solidFill>
                <a:latin typeface="Georgia"/>
                <a:ea typeface="Georgia"/>
                <a:cs typeface="Georgia"/>
                <a:sym typeface="Georgia"/>
              </a:rPr>
              <a:t>disabilities</a:t>
            </a:r>
            <a:r>
              <a:rPr lang="en">
                <a:solidFill>
                  <a:schemeClr val="dk1"/>
                </a:solidFill>
                <a:latin typeface="Georgia"/>
                <a:ea typeface="Georgia"/>
                <a:cs typeface="Georgia"/>
                <a:sym typeface="Georgia"/>
              </a:rPr>
              <a:t>. Making friends, making community connections, learning new things, going on adventures and growing as a person are all goals that Living Innovations and other similar agencies strive to help with. Exposing these individuals to community events, </a:t>
            </a:r>
            <a:r>
              <a:rPr lang="en">
                <a:solidFill>
                  <a:schemeClr val="dk1"/>
                </a:solidFill>
                <a:latin typeface="Georgia"/>
                <a:ea typeface="Georgia"/>
                <a:cs typeface="Georgia"/>
                <a:sym typeface="Georgia"/>
              </a:rPr>
              <a:t>opportunities</a:t>
            </a:r>
            <a:r>
              <a:rPr lang="en">
                <a:solidFill>
                  <a:schemeClr val="dk1"/>
                </a:solidFill>
                <a:latin typeface="Georgia"/>
                <a:ea typeface="Georgia"/>
                <a:cs typeface="Georgia"/>
                <a:sym typeface="Georgia"/>
              </a:rPr>
              <a:t> to travel, and other people who want to make friendships makes them feel more connected and important to others, which is a basic human desire. Many times, those with disabilities lack control over their lives and don’t get much say in decision making. Ensuring that they have autonomy and freedom while still being supported is why these services are so crucial. </a:t>
            </a:r>
            <a:endParaRPr>
              <a:solidFill>
                <a:schemeClr val="dk1"/>
              </a:solidFill>
              <a:latin typeface="Georgia"/>
              <a:ea typeface="Georgia"/>
              <a:cs typeface="Georgia"/>
              <a:sym typeface="Georgia"/>
            </a:endParaRPr>
          </a:p>
        </p:txBody>
      </p:sp>
      <p:pic>
        <p:nvPicPr>
          <p:cNvPr id="71" name="Google Shape;71;p15"/>
          <p:cNvPicPr preferRelativeResize="0"/>
          <p:nvPr/>
        </p:nvPicPr>
        <p:blipFill>
          <a:blip r:embed="rId3">
            <a:alphaModFix/>
          </a:blip>
          <a:stretch>
            <a:fillRect/>
          </a:stretch>
        </p:blipFill>
        <p:spPr>
          <a:xfrm>
            <a:off x="5696324" y="1469225"/>
            <a:ext cx="3135976" cy="25112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85A2EB"/>
        </a:solidFill>
      </p:bgPr>
    </p:bg>
    <p:spTree>
      <p:nvGrpSpPr>
        <p:cNvPr id="75" name="Shape 75"/>
        <p:cNvGrpSpPr/>
        <p:nvPr/>
      </p:nvGrpSpPr>
      <p:grpSpPr>
        <a:xfrm>
          <a:off x="0" y="0"/>
          <a:ext cx="0" cy="0"/>
          <a:chOff x="0" y="0"/>
          <a:chExt cx="0" cy="0"/>
        </a:xfrm>
      </p:grpSpPr>
      <p:sp>
        <p:nvSpPr>
          <p:cNvPr id="76" name="Google Shape;76;p16"/>
          <p:cNvSpPr txBox="1"/>
          <p:nvPr>
            <p:ph type="title"/>
          </p:nvPr>
        </p:nvSpPr>
        <p:spPr>
          <a:xfrm>
            <a:off x="412650" y="629100"/>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Georgia"/>
                <a:ea typeface="Georgia"/>
                <a:cs typeface="Georgia"/>
                <a:sym typeface="Georgia"/>
              </a:rPr>
              <a:t>My experience with Living Innovations</a:t>
            </a:r>
            <a:endParaRPr>
              <a:latin typeface="Georgia"/>
              <a:ea typeface="Georgia"/>
              <a:cs typeface="Georgia"/>
              <a:sym typeface="Georgia"/>
            </a:endParaRPr>
          </a:p>
        </p:txBody>
      </p:sp>
      <p:sp>
        <p:nvSpPr>
          <p:cNvPr id="77" name="Google Shape;77;p16"/>
          <p:cNvSpPr txBox="1"/>
          <p:nvPr>
            <p:ph idx="1" type="body"/>
          </p:nvPr>
        </p:nvSpPr>
        <p:spPr>
          <a:xfrm>
            <a:off x="3292650" y="1492450"/>
            <a:ext cx="5782800" cy="3416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1200"/>
              </a:spcAft>
              <a:buNone/>
            </a:pPr>
            <a:r>
              <a:rPr lang="en">
                <a:solidFill>
                  <a:schemeClr val="dk1"/>
                </a:solidFill>
                <a:latin typeface="Georgia"/>
                <a:ea typeface="Georgia"/>
                <a:cs typeface="Georgia"/>
                <a:sym typeface="Georgia"/>
              </a:rPr>
              <a:t>I am currently </a:t>
            </a:r>
            <a:r>
              <a:rPr lang="en">
                <a:solidFill>
                  <a:schemeClr val="dk1"/>
                </a:solidFill>
                <a:latin typeface="Georgia"/>
                <a:ea typeface="Georgia"/>
                <a:cs typeface="Georgia"/>
                <a:sym typeface="Georgia"/>
              </a:rPr>
              <a:t>employed</a:t>
            </a:r>
            <a:r>
              <a:rPr lang="en">
                <a:solidFill>
                  <a:schemeClr val="dk1"/>
                </a:solidFill>
                <a:latin typeface="Georgia"/>
                <a:ea typeface="Georgia"/>
                <a:cs typeface="Georgia"/>
                <a:sym typeface="Georgia"/>
              </a:rPr>
              <a:t> through Living Innovations, and I work as a Behavioral Health Professional (BHP). This means that I work with children with intellectual disabilities to help them reach goals and live more independent lives. I really enjoy my job and have gained so much valuable experience in the year that I’ve been working here. There are a variety of positions at Living Innovations, so I was curious to learn more about other roles that people have. I have chosen to look into what is called the community program to learn about what other opportunities are </a:t>
            </a:r>
            <a:r>
              <a:rPr lang="en">
                <a:solidFill>
                  <a:schemeClr val="dk1"/>
                </a:solidFill>
                <a:latin typeface="Georgia"/>
                <a:ea typeface="Georgia"/>
                <a:cs typeface="Georgia"/>
                <a:sym typeface="Georgia"/>
              </a:rPr>
              <a:t>available</a:t>
            </a:r>
            <a:r>
              <a:rPr lang="en">
                <a:solidFill>
                  <a:schemeClr val="dk1"/>
                </a:solidFill>
                <a:latin typeface="Georgia"/>
                <a:ea typeface="Georgia"/>
                <a:cs typeface="Georgia"/>
                <a:sym typeface="Georgia"/>
              </a:rPr>
              <a:t> through this agency and the field in general. </a:t>
            </a:r>
            <a:endParaRPr>
              <a:solidFill>
                <a:schemeClr val="dk1"/>
              </a:solidFill>
              <a:latin typeface="Georgia"/>
              <a:ea typeface="Georgia"/>
              <a:cs typeface="Georgia"/>
              <a:sym typeface="Georgia"/>
            </a:endParaRPr>
          </a:p>
        </p:txBody>
      </p:sp>
      <p:pic>
        <p:nvPicPr>
          <p:cNvPr id="78" name="Google Shape;78;p16"/>
          <p:cNvPicPr preferRelativeResize="0"/>
          <p:nvPr/>
        </p:nvPicPr>
        <p:blipFill>
          <a:blip r:embed="rId3">
            <a:alphaModFix/>
          </a:blip>
          <a:stretch>
            <a:fillRect/>
          </a:stretch>
        </p:blipFill>
        <p:spPr>
          <a:xfrm>
            <a:off x="181875" y="2290000"/>
            <a:ext cx="3028950" cy="15144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89554"/>
        </a:solidFill>
      </p:bgPr>
    </p:bg>
    <p:spTree>
      <p:nvGrpSpPr>
        <p:cNvPr id="82" name="Shape 82"/>
        <p:cNvGrpSpPr/>
        <p:nvPr/>
      </p:nvGrpSpPr>
      <p:grpSpPr>
        <a:xfrm>
          <a:off x="0" y="0"/>
          <a:ext cx="0" cy="0"/>
          <a:chOff x="0" y="0"/>
          <a:chExt cx="0" cy="0"/>
        </a:xfrm>
      </p:grpSpPr>
      <p:sp>
        <p:nvSpPr>
          <p:cNvPr id="83" name="Google Shape;83;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Georgia"/>
                <a:ea typeface="Georgia"/>
                <a:cs typeface="Georgia"/>
                <a:sym typeface="Georgia"/>
              </a:rPr>
              <a:t>Interview </a:t>
            </a:r>
            <a:endParaRPr>
              <a:latin typeface="Georgia"/>
              <a:ea typeface="Georgia"/>
              <a:cs typeface="Georgia"/>
              <a:sym typeface="Georgia"/>
            </a:endParaRPr>
          </a:p>
        </p:txBody>
      </p:sp>
      <p:sp>
        <p:nvSpPr>
          <p:cNvPr id="84" name="Google Shape;84;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solidFill>
                  <a:srgbClr val="000000"/>
                </a:solidFill>
                <a:latin typeface="Georgia"/>
                <a:ea typeface="Georgia"/>
                <a:cs typeface="Georgia"/>
                <a:sym typeface="Georgia"/>
              </a:rPr>
              <a:t>I was able to interview a woman named Jennifer at Living Innovations who works in the community program to get some insight. She works with multiple adults with different disabilities, playing games and learning things in the common room as well as going out together in her car to different places. “Sometimes we go to the park for a picnic, sometimes we go to stores to look around or shop, and sometimes we go on the walking trails in the city forest.” There is one “staff” per two or three individuals, and as Jennifer said “It can get a little overwhelming trying to </a:t>
            </a:r>
            <a:r>
              <a:rPr lang="en">
                <a:solidFill>
                  <a:srgbClr val="000000"/>
                </a:solidFill>
                <a:latin typeface="Georgia"/>
                <a:ea typeface="Georgia"/>
                <a:cs typeface="Georgia"/>
                <a:sym typeface="Georgia"/>
              </a:rPr>
              <a:t>accommodate</a:t>
            </a:r>
            <a:r>
              <a:rPr lang="en">
                <a:solidFill>
                  <a:srgbClr val="000000"/>
                </a:solidFill>
                <a:latin typeface="Georgia"/>
                <a:ea typeface="Georgia"/>
                <a:cs typeface="Georgia"/>
                <a:sym typeface="Georgia"/>
              </a:rPr>
              <a:t> to everyone’s needs, but once you get to know the people it is so rewarding. It is cool to see how they </a:t>
            </a:r>
            <a:r>
              <a:rPr lang="en">
                <a:solidFill>
                  <a:srgbClr val="000000"/>
                </a:solidFill>
                <a:latin typeface="Georgia"/>
                <a:ea typeface="Georgia"/>
                <a:cs typeface="Georgia"/>
                <a:sym typeface="Georgia"/>
              </a:rPr>
              <a:t>interact</a:t>
            </a:r>
            <a:r>
              <a:rPr lang="en">
                <a:solidFill>
                  <a:srgbClr val="000000"/>
                </a:solidFill>
                <a:latin typeface="Georgia"/>
                <a:ea typeface="Georgia"/>
                <a:cs typeface="Georgia"/>
                <a:sym typeface="Georgia"/>
              </a:rPr>
              <a:t> </a:t>
            </a:r>
            <a:r>
              <a:rPr lang="en">
                <a:solidFill>
                  <a:srgbClr val="000000"/>
                </a:solidFill>
                <a:latin typeface="Georgia"/>
                <a:ea typeface="Georgia"/>
                <a:cs typeface="Georgia"/>
                <a:sym typeface="Georgia"/>
              </a:rPr>
              <a:t>with</a:t>
            </a:r>
            <a:r>
              <a:rPr lang="en">
                <a:solidFill>
                  <a:srgbClr val="000000"/>
                </a:solidFill>
                <a:latin typeface="Georgia"/>
                <a:ea typeface="Georgia"/>
                <a:cs typeface="Georgia"/>
                <a:sym typeface="Georgia"/>
              </a:rPr>
              <a:t> each other too, and you get a feel for the </a:t>
            </a:r>
            <a:r>
              <a:rPr lang="en">
                <a:solidFill>
                  <a:srgbClr val="000000"/>
                </a:solidFill>
                <a:latin typeface="Georgia"/>
                <a:ea typeface="Georgia"/>
                <a:cs typeface="Georgia"/>
                <a:sym typeface="Georgia"/>
              </a:rPr>
              <a:t>relationships</a:t>
            </a:r>
            <a:r>
              <a:rPr lang="en">
                <a:solidFill>
                  <a:srgbClr val="000000"/>
                </a:solidFill>
                <a:latin typeface="Georgia"/>
                <a:ea typeface="Georgia"/>
                <a:cs typeface="Georgia"/>
                <a:sym typeface="Georgia"/>
              </a:rPr>
              <a:t> amongst them over time.”</a:t>
            </a:r>
            <a:endParaRPr>
              <a:solidFill>
                <a:srgbClr val="000000"/>
              </a:solidFill>
              <a:latin typeface="Georgia"/>
              <a:ea typeface="Georgia"/>
              <a:cs typeface="Georgia"/>
              <a:sym typeface="Georgi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95E5E3"/>
        </a:solidFill>
      </p:bgPr>
    </p:bg>
    <p:spTree>
      <p:nvGrpSpPr>
        <p:cNvPr id="88" name="Shape 88"/>
        <p:cNvGrpSpPr/>
        <p:nvPr/>
      </p:nvGrpSpPr>
      <p:grpSpPr>
        <a:xfrm>
          <a:off x="0" y="0"/>
          <a:ext cx="0" cy="0"/>
          <a:chOff x="0" y="0"/>
          <a:chExt cx="0" cy="0"/>
        </a:xfrm>
      </p:grpSpPr>
      <p:sp>
        <p:nvSpPr>
          <p:cNvPr id="89" name="Google Shape;89;p18"/>
          <p:cNvSpPr txBox="1"/>
          <p:nvPr>
            <p:ph type="title"/>
          </p:nvPr>
        </p:nvSpPr>
        <p:spPr>
          <a:xfrm>
            <a:off x="535350" y="7211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Georgia"/>
                <a:ea typeface="Georgia"/>
                <a:cs typeface="Georgia"/>
                <a:sym typeface="Georgia"/>
              </a:rPr>
              <a:t>Summary of knowledge gained</a:t>
            </a:r>
            <a:endParaRPr>
              <a:latin typeface="Georgia"/>
              <a:ea typeface="Georgia"/>
              <a:cs typeface="Georgia"/>
              <a:sym typeface="Georgia"/>
            </a:endParaRPr>
          </a:p>
        </p:txBody>
      </p:sp>
      <p:sp>
        <p:nvSpPr>
          <p:cNvPr id="90" name="Google Shape;90;p18"/>
          <p:cNvSpPr txBox="1"/>
          <p:nvPr>
            <p:ph idx="1" type="body"/>
          </p:nvPr>
        </p:nvSpPr>
        <p:spPr>
          <a:xfrm>
            <a:off x="535350" y="1804425"/>
            <a:ext cx="8073300" cy="3075900"/>
          </a:xfrm>
          <a:prstGeom prst="rect">
            <a:avLst/>
          </a:prstGeom>
        </p:spPr>
        <p:txBody>
          <a:bodyPr anchorCtr="0" anchor="t" bIns="91425" lIns="91425" spcFirstLastPara="1" rIns="91425" wrap="square" tIns="91425">
            <a:normAutofit fontScale="92500"/>
          </a:bodyPr>
          <a:lstStyle/>
          <a:p>
            <a:pPr indent="0" lvl="0" marL="0" rtl="0" algn="l">
              <a:spcBef>
                <a:spcPts val="0"/>
              </a:spcBef>
              <a:spcAft>
                <a:spcPts val="1200"/>
              </a:spcAft>
              <a:buNone/>
            </a:pPr>
            <a:r>
              <a:rPr lang="en">
                <a:solidFill>
                  <a:schemeClr val="dk1"/>
                </a:solidFill>
                <a:latin typeface="Georgia"/>
                <a:ea typeface="Georgia"/>
                <a:cs typeface="Georgia"/>
                <a:sym typeface="Georgia"/>
              </a:rPr>
              <a:t>Based on the conversation than Jennifer and I had, I can tell that it</a:t>
            </a:r>
            <a:r>
              <a:rPr lang="en">
                <a:solidFill>
                  <a:schemeClr val="dk1"/>
                </a:solidFill>
                <a:latin typeface="Georgia"/>
                <a:ea typeface="Georgia"/>
                <a:cs typeface="Georgia"/>
                <a:sym typeface="Georgia"/>
              </a:rPr>
              <a:t> is a very flexible and adaptive job that really depends on the individuals you are working with. The goal for this program is to ensure clients get to do the things that make them happy, and make friendships and connections on the way. It would definitely be interesting to see multiple different people of different ages, backgrounds, disabilities and interests all in the same room together. It must be great for them to get that feeling of kinship with one another, and get to go out in the community to do the things they like. I would’ve imagined that the staff and individuals were not as close as they would be in a BHP/DSP setting where they are focused in the home, but still being together every day and going on those small adventures keeps the bond tight. </a:t>
            </a:r>
            <a:endParaRPr/>
          </a:p>
        </p:txBody>
      </p:sp>
      <p:pic>
        <p:nvPicPr>
          <p:cNvPr id="91" name="Google Shape;91;p18"/>
          <p:cNvPicPr preferRelativeResize="0"/>
          <p:nvPr/>
        </p:nvPicPr>
        <p:blipFill>
          <a:blip r:embed="rId3">
            <a:alphaModFix/>
          </a:blip>
          <a:stretch>
            <a:fillRect/>
          </a:stretch>
        </p:blipFill>
        <p:spPr>
          <a:xfrm>
            <a:off x="5367675" y="61350"/>
            <a:ext cx="2619375" cy="174307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FB868"/>
        </a:solidFill>
      </p:bgPr>
    </p:bg>
    <p:spTree>
      <p:nvGrpSpPr>
        <p:cNvPr id="95" name="Shape 95"/>
        <p:cNvGrpSpPr/>
        <p:nvPr/>
      </p:nvGrpSpPr>
      <p:grpSpPr>
        <a:xfrm>
          <a:off x="0" y="0"/>
          <a:ext cx="0" cy="0"/>
          <a:chOff x="0" y="0"/>
          <a:chExt cx="0" cy="0"/>
        </a:xfrm>
      </p:grpSpPr>
      <p:sp>
        <p:nvSpPr>
          <p:cNvPr id="96" name="Google Shape;96;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Georgia"/>
                <a:ea typeface="Georgia"/>
                <a:cs typeface="Georgia"/>
                <a:sym typeface="Georgia"/>
              </a:rPr>
              <a:t>Living Innovations Contact Information</a:t>
            </a:r>
            <a:endParaRPr>
              <a:latin typeface="Georgia"/>
              <a:ea typeface="Georgia"/>
              <a:cs typeface="Georgia"/>
              <a:sym typeface="Georgia"/>
            </a:endParaRPr>
          </a:p>
        </p:txBody>
      </p:sp>
      <p:sp>
        <p:nvSpPr>
          <p:cNvPr id="97" name="Google Shape;97;p19"/>
          <p:cNvSpPr txBox="1"/>
          <p:nvPr>
            <p:ph idx="1" type="body"/>
          </p:nvPr>
        </p:nvSpPr>
        <p:spPr>
          <a:xfrm>
            <a:off x="250350" y="1440800"/>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u="sng">
                <a:solidFill>
                  <a:schemeClr val="dk1"/>
                </a:solidFill>
                <a:latin typeface="Georgia"/>
                <a:ea typeface="Georgia"/>
                <a:cs typeface="Georgia"/>
                <a:sym typeface="Georgia"/>
                <a:hlinkClick r:id="rId3">
                  <a:extLst>
                    <a:ext uri="{A12FA001-AC4F-418D-AE19-62706E023703}">
                      <ahyp:hlinkClr val="tx"/>
                    </a:ext>
                  </a:extLst>
                </a:hlinkClick>
              </a:rPr>
              <a:t>https://livinginnovations.com/overview-of-services/</a:t>
            </a:r>
            <a:endParaRPr>
              <a:solidFill>
                <a:schemeClr val="dk1"/>
              </a:solidFill>
              <a:latin typeface="Georgia"/>
              <a:ea typeface="Georgia"/>
              <a:cs typeface="Georgia"/>
              <a:sym typeface="Georgia"/>
            </a:endParaRPr>
          </a:p>
          <a:p>
            <a:pPr indent="0" lvl="0" marL="0" rtl="0" algn="l">
              <a:spcBef>
                <a:spcPts val="1200"/>
              </a:spcBef>
              <a:spcAft>
                <a:spcPts val="0"/>
              </a:spcAft>
              <a:buNone/>
            </a:pPr>
            <a:r>
              <a:t/>
            </a:r>
            <a:endParaRPr>
              <a:solidFill>
                <a:schemeClr val="dk1"/>
              </a:solidFill>
              <a:latin typeface="Georgia"/>
              <a:ea typeface="Georgia"/>
              <a:cs typeface="Georgia"/>
              <a:sym typeface="Georgia"/>
            </a:endParaRPr>
          </a:p>
          <a:p>
            <a:pPr indent="0" lvl="0" marL="0" rtl="0" algn="l">
              <a:spcBef>
                <a:spcPts val="1200"/>
              </a:spcBef>
              <a:spcAft>
                <a:spcPts val="0"/>
              </a:spcAft>
              <a:buNone/>
            </a:pPr>
            <a:r>
              <a:rPr lang="en">
                <a:solidFill>
                  <a:schemeClr val="dk1"/>
                </a:solidFill>
                <a:latin typeface="Georgia"/>
                <a:ea typeface="Georgia"/>
                <a:cs typeface="Georgia"/>
                <a:sym typeface="Georgia"/>
              </a:rPr>
              <a:t>Bangor Office:</a:t>
            </a:r>
            <a:endParaRPr>
              <a:solidFill>
                <a:schemeClr val="dk1"/>
              </a:solidFill>
              <a:latin typeface="Georgia"/>
              <a:ea typeface="Georgia"/>
              <a:cs typeface="Georgia"/>
              <a:sym typeface="Georgia"/>
            </a:endParaRPr>
          </a:p>
          <a:p>
            <a:pPr indent="0" lvl="0" marL="0" rtl="0" algn="l">
              <a:spcBef>
                <a:spcPts val="1200"/>
              </a:spcBef>
              <a:spcAft>
                <a:spcPts val="0"/>
              </a:spcAft>
              <a:buNone/>
            </a:pPr>
            <a:r>
              <a:rPr lang="en" sz="1300">
                <a:solidFill>
                  <a:schemeClr val="dk1"/>
                </a:solidFill>
                <a:uFill>
                  <a:noFill/>
                </a:uFill>
                <a:latin typeface="Georgia"/>
                <a:ea typeface="Georgia"/>
                <a:cs typeface="Georgia"/>
                <a:sym typeface="Georgia"/>
                <a:hlinkClick r:id="rId4">
                  <a:extLst>
                    <a:ext uri="{A12FA001-AC4F-418D-AE19-62706E023703}">
                      <ahyp:hlinkClr val="tx"/>
                    </a:ext>
                  </a:extLst>
                </a:hlinkClick>
              </a:rPr>
              <a:t>Address</a:t>
            </a:r>
            <a:r>
              <a:rPr lang="en" sz="1300">
                <a:solidFill>
                  <a:schemeClr val="dk1"/>
                </a:solidFill>
                <a:latin typeface="Georgia"/>
                <a:ea typeface="Georgia"/>
                <a:cs typeface="Georgia"/>
                <a:sym typeface="Georgia"/>
              </a:rPr>
              <a:t>: 444 Stillwater Ave #208, Bangor, ME 04401</a:t>
            </a:r>
            <a:endParaRPr sz="1300">
              <a:solidFill>
                <a:schemeClr val="dk1"/>
              </a:solidFill>
              <a:latin typeface="Georgia"/>
              <a:ea typeface="Georgia"/>
              <a:cs typeface="Georgia"/>
              <a:sym typeface="Georgia"/>
            </a:endParaRPr>
          </a:p>
          <a:p>
            <a:pPr indent="0" lvl="0" marL="0" rtl="0" algn="l">
              <a:spcBef>
                <a:spcPts val="1200"/>
              </a:spcBef>
              <a:spcAft>
                <a:spcPts val="0"/>
              </a:spcAft>
              <a:buNone/>
            </a:pPr>
            <a:r>
              <a:rPr lang="en" sz="1300">
                <a:solidFill>
                  <a:schemeClr val="dk1"/>
                </a:solidFill>
                <a:latin typeface="Georgia"/>
                <a:ea typeface="Georgia"/>
                <a:cs typeface="Georgia"/>
                <a:sym typeface="Georgia"/>
              </a:rPr>
              <a:t>Phone: </a:t>
            </a:r>
            <a:r>
              <a:rPr lang="en" sz="1300">
                <a:solidFill>
                  <a:schemeClr val="dk1"/>
                </a:solidFill>
                <a:uFill>
                  <a:noFill/>
                </a:uFill>
                <a:hlinkClick r:id="rId5">
                  <a:extLst>
                    <a:ext uri="{A12FA001-AC4F-418D-AE19-62706E023703}">
                      <ahyp:hlinkClr val="tx"/>
                    </a:ext>
                  </a:extLst>
                </a:hlinkClick>
              </a:rPr>
              <a:t>(207) 992-2700</a:t>
            </a:r>
            <a:endParaRPr sz="1300">
              <a:solidFill>
                <a:schemeClr val="dk1"/>
              </a:solidFill>
              <a:latin typeface="Georgia"/>
              <a:ea typeface="Georgia"/>
              <a:cs typeface="Georgia"/>
              <a:sym typeface="Georgia"/>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pic>
        <p:nvPicPr>
          <p:cNvPr id="98" name="Google Shape;98;p19"/>
          <p:cNvPicPr preferRelativeResize="0"/>
          <p:nvPr/>
        </p:nvPicPr>
        <p:blipFill>
          <a:blip r:embed="rId6">
            <a:alphaModFix/>
          </a:blip>
          <a:stretch>
            <a:fillRect/>
          </a:stretch>
        </p:blipFill>
        <p:spPr>
          <a:xfrm>
            <a:off x="6627813" y="2714063"/>
            <a:ext cx="2143125" cy="21431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