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Montserrat"/>
      <p:regular r:id="rId17"/>
      <p:bold r:id="rId18"/>
      <p:italic r:id="rId19"/>
      <p:boldItalic r:id="rId20"/>
    </p:embeddedFont>
    <p:embeddedFont>
      <p:font typeface="La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boldItalic.fntdata"/><Relationship Id="rId11" Type="http://schemas.openxmlformats.org/officeDocument/2006/relationships/slide" Target="slides/slide6.xml"/><Relationship Id="rId22" Type="http://schemas.openxmlformats.org/officeDocument/2006/relationships/font" Target="fonts/Lato-bold.fntdata"/><Relationship Id="rId10" Type="http://schemas.openxmlformats.org/officeDocument/2006/relationships/slide" Target="slides/slide5.xml"/><Relationship Id="rId21" Type="http://schemas.openxmlformats.org/officeDocument/2006/relationships/font" Target="fonts/Lato-regular.fntdata"/><Relationship Id="rId13" Type="http://schemas.openxmlformats.org/officeDocument/2006/relationships/slide" Target="slides/slide8.xml"/><Relationship Id="rId24" Type="http://schemas.openxmlformats.org/officeDocument/2006/relationships/font" Target="fonts/Lato-boldItalic.fntdata"/><Relationship Id="rId12" Type="http://schemas.openxmlformats.org/officeDocument/2006/relationships/slide" Target="slides/slide7.xml"/><Relationship Id="rId23"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Montserrat-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Montserrat-italic.fntdata"/><Relationship Id="rId6" Type="http://schemas.openxmlformats.org/officeDocument/2006/relationships/slide" Target="slides/slide1.xml"/><Relationship Id="rId18" Type="http://schemas.openxmlformats.org/officeDocument/2006/relationships/font" Target="fonts/Montserra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049a29e2fb_0_5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049a29e2fb_0_5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049a29e2fb_0_5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049a29e2fb_0_5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049a29e2fb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049a29e2fb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049a29e2fb_0_5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049a29e2fb_0_5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049a29e2fb_0_5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049a29e2fb_0_5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049a29e2fb_0_5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049a29e2fb_0_5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049a29e2fb_0_5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049a29e2fb_0_5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049a29e2fb_0_5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049a29e2fb_0_5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049a29e2fb_0_5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049a29e2fb_0_5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049a29e2fb_0_5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049a29e2fb_0_5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Targeted case managers </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By: stephanie weeks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2"/>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Question</a:t>
            </a:r>
            <a:r>
              <a:rPr lang="en"/>
              <a:t> 6</a:t>
            </a:r>
            <a:endParaRPr/>
          </a:p>
        </p:txBody>
      </p:sp>
      <p:sp>
        <p:nvSpPr>
          <p:cNvPr id="189" name="Google Shape;189;p22"/>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Do you suggest this job to people who want to work with children or to people who get attached to other people easily?</a:t>
            </a:r>
            <a:endParaRPr/>
          </a:p>
          <a:p>
            <a:pPr indent="0" lvl="0" marL="0" rtl="0" algn="l">
              <a:spcBef>
                <a:spcPts val="1200"/>
              </a:spcBef>
              <a:spcAft>
                <a:spcPts val="1200"/>
              </a:spcAft>
              <a:buNone/>
            </a:pPr>
            <a:r>
              <a:rPr lang="en"/>
              <a:t>E- If you want to work a job that involves working with children all the time then I do not suggest this job because you are more </a:t>
            </a:r>
            <a:r>
              <a:rPr lang="en"/>
              <a:t>behind</a:t>
            </a:r>
            <a:r>
              <a:rPr lang="en"/>
              <a:t> the scene and </a:t>
            </a:r>
            <a:r>
              <a:rPr lang="en"/>
              <a:t>rarely</a:t>
            </a:r>
            <a:r>
              <a:rPr lang="en"/>
              <a:t> see the children as much as the BHP do. This job is good for people who want to help children and </a:t>
            </a:r>
            <a:r>
              <a:rPr lang="en"/>
              <a:t>adults</a:t>
            </a:r>
            <a:r>
              <a:rPr lang="en"/>
              <a:t> but </a:t>
            </a:r>
            <a:r>
              <a:rPr lang="en"/>
              <a:t>don't</a:t>
            </a:r>
            <a:r>
              <a:rPr lang="en"/>
              <a:t> want to be as hands on. There is </a:t>
            </a:r>
            <a:r>
              <a:rPr lang="en"/>
              <a:t>a lot</a:t>
            </a:r>
            <a:r>
              <a:rPr lang="en"/>
              <a:t> of paperwork involved along with incident reports. I do not suggest this job to people who </a:t>
            </a:r>
            <a:r>
              <a:rPr lang="en"/>
              <a:t>can't</a:t>
            </a:r>
            <a:r>
              <a:rPr lang="en"/>
              <a:t> handle stress much along with if they are to emotional. </a:t>
            </a:r>
            <a:r>
              <a:rPr lang="en"/>
              <a:t>I've</a:t>
            </a:r>
            <a:r>
              <a:rPr lang="en"/>
              <a:t> dealt with </a:t>
            </a:r>
            <a:r>
              <a:rPr lang="en"/>
              <a:t>a lot</a:t>
            </a:r>
            <a:r>
              <a:rPr lang="en"/>
              <a:t> of families who had to be reported to DHS and </a:t>
            </a:r>
            <a:r>
              <a:rPr lang="en"/>
              <a:t>I've</a:t>
            </a:r>
            <a:r>
              <a:rPr lang="en"/>
              <a:t> seen and heard some of the </a:t>
            </a:r>
            <a:r>
              <a:rPr lang="en"/>
              <a:t>trauma</a:t>
            </a:r>
            <a:r>
              <a:rPr lang="en"/>
              <a:t> these people went through to the point where I even had to take a year off and work on myself. I am glad I am back </a:t>
            </a:r>
            <a:r>
              <a:rPr lang="en"/>
              <a:t>though because I care for these clients and this is the job I love doing.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3"/>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Overall interview experience</a:t>
            </a:r>
            <a:endParaRPr/>
          </a:p>
        </p:txBody>
      </p:sp>
      <p:sp>
        <p:nvSpPr>
          <p:cNvPr id="195" name="Google Shape;195;p23"/>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500"/>
              <a:t>The overall interview experience was great. Emily was kind and took her time to answer each question thoughtfully even though she was extremely busy. She was polite and excused </a:t>
            </a:r>
            <a:r>
              <a:rPr lang="en" sz="1500"/>
              <a:t>herself</a:t>
            </a:r>
            <a:r>
              <a:rPr lang="en" sz="1500"/>
              <a:t> </a:t>
            </a:r>
            <a:r>
              <a:rPr lang="en" sz="1500"/>
              <a:t>every time</a:t>
            </a:r>
            <a:r>
              <a:rPr lang="en" sz="1500"/>
              <a:t> she had to answer a text message. I liked that she was extremely honest about this job and how hard it can be on most people. She </a:t>
            </a:r>
            <a:r>
              <a:rPr lang="en" sz="1500"/>
              <a:t>didn't</a:t>
            </a:r>
            <a:r>
              <a:rPr lang="en" sz="1500"/>
              <a:t> over hype the job or make it seem like it was easy or the best kind of job to do. You could tell she really cares about her clients and it made me think that even though it is a tough job that this is the kind of job I want to do. When I told her I was </a:t>
            </a:r>
            <a:r>
              <a:rPr lang="en" sz="1500"/>
              <a:t>interested</a:t>
            </a:r>
            <a:r>
              <a:rPr lang="en" sz="1500"/>
              <a:t> in this job she spoke the truth about how hard it is but also supported me, There are many more case managers she said that they needed and they are </a:t>
            </a:r>
            <a:r>
              <a:rPr lang="en" sz="1500"/>
              <a:t>just</a:t>
            </a:r>
            <a:r>
              <a:rPr lang="en" sz="1500"/>
              <a:t> looking for </a:t>
            </a:r>
            <a:r>
              <a:rPr lang="en" sz="1500"/>
              <a:t>people</a:t>
            </a:r>
            <a:r>
              <a:rPr lang="en" sz="1500"/>
              <a:t> who work hard and care </a:t>
            </a:r>
            <a:r>
              <a:rPr lang="en" sz="1500"/>
              <a:t>about</a:t>
            </a:r>
            <a:r>
              <a:rPr lang="en" sz="1500"/>
              <a:t> the job they do</a:t>
            </a:r>
            <a:endParaRPr sz="1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Agencies in the area </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800"/>
              <a:t>Watch me shine- </a:t>
            </a:r>
            <a:r>
              <a:rPr lang="en" sz="1600"/>
              <a:t>(207) 990-0162</a:t>
            </a:r>
            <a:endParaRPr sz="1800"/>
          </a:p>
          <a:p>
            <a:pPr indent="0" lvl="0" marL="0" rtl="0" algn="l">
              <a:spcBef>
                <a:spcPts val="1200"/>
              </a:spcBef>
              <a:spcAft>
                <a:spcPts val="0"/>
              </a:spcAft>
              <a:buNone/>
            </a:pPr>
            <a:r>
              <a:rPr lang="en" sz="1800"/>
              <a:t>MAS community health (207) 561-9533</a:t>
            </a:r>
            <a:endParaRPr sz="1800"/>
          </a:p>
          <a:p>
            <a:pPr indent="0" lvl="0" marL="0" rtl="0" algn="l">
              <a:spcBef>
                <a:spcPts val="1200"/>
              </a:spcBef>
              <a:spcAft>
                <a:spcPts val="0"/>
              </a:spcAft>
              <a:buNone/>
            </a:pPr>
            <a:r>
              <a:rPr lang="en" sz="1800"/>
              <a:t>Penquis</a:t>
            </a:r>
            <a:r>
              <a:rPr lang="en" sz="1800"/>
              <a:t> CAP- (207) 973-3500</a:t>
            </a:r>
            <a:endParaRPr sz="1800"/>
          </a:p>
          <a:p>
            <a:pPr indent="0" lvl="0" marL="0" rtl="0" algn="l">
              <a:spcBef>
                <a:spcPts val="1200"/>
              </a:spcBef>
              <a:spcAft>
                <a:spcPts val="0"/>
              </a:spcAft>
              <a:buNone/>
            </a:pPr>
            <a:r>
              <a:rPr lang="en" sz="1800"/>
              <a:t>Maine behavioral health care-(</a:t>
            </a:r>
            <a:r>
              <a:rPr lang="en" sz="1700"/>
              <a:t>844)-292-0111</a:t>
            </a:r>
            <a:endParaRPr sz="1700"/>
          </a:p>
          <a:p>
            <a:pPr indent="0" lvl="0" marL="0" rtl="0" algn="l">
              <a:spcBef>
                <a:spcPts val="1200"/>
              </a:spcBef>
              <a:spcAft>
                <a:spcPts val="1200"/>
              </a:spcAft>
              <a:buNone/>
            </a:pPr>
            <a:r>
              <a:rPr lang="en" sz="1700"/>
              <a:t>Most are located in Bangor and </a:t>
            </a:r>
            <a:r>
              <a:rPr lang="en" sz="1700"/>
              <a:t>their</a:t>
            </a:r>
            <a:r>
              <a:rPr lang="en" sz="1700"/>
              <a:t> offices are only open on the </a:t>
            </a:r>
            <a:r>
              <a:rPr lang="en" sz="1700"/>
              <a:t>weekdays</a:t>
            </a:r>
            <a:r>
              <a:rPr lang="en" sz="1700"/>
              <a:t>.</a:t>
            </a:r>
            <a:endParaRPr sz="1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What case managers do</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Provides </a:t>
            </a:r>
            <a:r>
              <a:rPr lang="en" sz="1600"/>
              <a:t>services</a:t>
            </a:r>
            <a:r>
              <a:rPr lang="en" sz="1600"/>
              <a:t> for adults and children with serious mental illnesses in the community. </a:t>
            </a:r>
            <a:endParaRPr sz="1600"/>
          </a:p>
          <a:p>
            <a:pPr indent="0" lvl="0" marL="0" rtl="0" algn="l">
              <a:spcBef>
                <a:spcPts val="1200"/>
              </a:spcBef>
              <a:spcAft>
                <a:spcPts val="0"/>
              </a:spcAft>
              <a:buNone/>
            </a:pPr>
            <a:r>
              <a:rPr lang="en" sz="1600"/>
              <a:t>Help insure that individuals and </a:t>
            </a:r>
            <a:r>
              <a:rPr lang="en" sz="1600"/>
              <a:t>their</a:t>
            </a:r>
            <a:r>
              <a:rPr lang="en" sz="1600"/>
              <a:t> families gain access to needed medical social and educational services. </a:t>
            </a:r>
            <a:endParaRPr sz="1600"/>
          </a:p>
          <a:p>
            <a:pPr indent="0" lvl="0" marL="0" rtl="0" algn="l">
              <a:spcBef>
                <a:spcPts val="1200"/>
              </a:spcBef>
              <a:spcAft>
                <a:spcPts val="0"/>
              </a:spcAft>
              <a:buNone/>
            </a:pPr>
            <a:r>
              <a:rPr lang="en" sz="1600"/>
              <a:t>Meet with families in home to monitor progress and </a:t>
            </a:r>
            <a:r>
              <a:rPr lang="en" sz="1600"/>
              <a:t>continually</a:t>
            </a:r>
            <a:r>
              <a:rPr lang="en" sz="1600"/>
              <a:t> assess needs.</a:t>
            </a:r>
            <a:endParaRPr sz="1600"/>
          </a:p>
          <a:p>
            <a:pPr indent="0" lvl="0" marL="0" rtl="0" algn="l">
              <a:spcBef>
                <a:spcPts val="1200"/>
              </a:spcBef>
              <a:spcAft>
                <a:spcPts val="1200"/>
              </a:spcAft>
              <a:buNone/>
            </a:pPr>
            <a:r>
              <a:rPr lang="en" sz="1600"/>
              <a:t>facilitate treatment team meetings, and coordinate essential services to ensure your child’s wellbeing and to maximize their development</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Who I chose to interview</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MAS  community health</a:t>
            </a:r>
            <a:endParaRPr sz="1600"/>
          </a:p>
          <a:p>
            <a:pPr indent="0" lvl="0" marL="0" rtl="0" algn="l">
              <a:spcBef>
                <a:spcPts val="1200"/>
              </a:spcBef>
              <a:spcAft>
                <a:spcPts val="0"/>
              </a:spcAft>
              <a:buNone/>
            </a:pPr>
            <a:r>
              <a:rPr lang="en" sz="1600"/>
              <a:t>I interviewed a women named Emily who has worked there for a while now as a targeted case manager and a </a:t>
            </a:r>
            <a:r>
              <a:rPr lang="en" sz="1600"/>
              <a:t>supervisor</a:t>
            </a:r>
            <a:r>
              <a:rPr lang="en" sz="1600"/>
              <a:t> to BHPs and other service providers.</a:t>
            </a:r>
            <a:endParaRPr sz="1600"/>
          </a:p>
          <a:p>
            <a:pPr indent="0" lvl="0" marL="0" rtl="0" algn="l">
              <a:spcBef>
                <a:spcPts val="1200"/>
              </a:spcBef>
              <a:spcAft>
                <a:spcPts val="1200"/>
              </a:spcAft>
              <a:buNone/>
            </a:pPr>
            <a:r>
              <a:rPr lang="en" sz="1600"/>
              <a:t>We did not get all the interview questions in due to her being </a:t>
            </a:r>
            <a:r>
              <a:rPr lang="en" sz="1600"/>
              <a:t>extremely</a:t>
            </a:r>
            <a:r>
              <a:rPr lang="en" sz="1600"/>
              <a:t> busy with her </a:t>
            </a:r>
            <a:r>
              <a:rPr lang="en" sz="1600"/>
              <a:t>caseloads</a:t>
            </a:r>
            <a:r>
              <a:rPr lang="en" sz="1600"/>
              <a:t> and coming back from maternity leave. </a:t>
            </a:r>
            <a:r>
              <a:rPr lang="en" sz="1600"/>
              <a:t>Because</a:t>
            </a:r>
            <a:r>
              <a:rPr lang="en" sz="1600"/>
              <a:t> there wasnt alot of time I choose </a:t>
            </a:r>
            <a:r>
              <a:rPr lang="en" sz="1600"/>
              <a:t>question</a:t>
            </a:r>
            <a:r>
              <a:rPr lang="en" sz="1600"/>
              <a:t> that I thought would be the most important in short time </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Interview question 1</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What is the most important part of your job working as a case manager?</a:t>
            </a:r>
            <a:endParaRPr sz="1600"/>
          </a:p>
          <a:p>
            <a:pPr indent="0" lvl="0" marL="0" rtl="0" algn="l">
              <a:spcBef>
                <a:spcPts val="1200"/>
              </a:spcBef>
              <a:spcAft>
                <a:spcPts val="1200"/>
              </a:spcAft>
              <a:buNone/>
            </a:pPr>
            <a:r>
              <a:rPr lang="en" sz="1600"/>
              <a:t>E- Mostly supporting </a:t>
            </a:r>
            <a:r>
              <a:rPr lang="en" sz="1600"/>
              <a:t>the</a:t>
            </a:r>
            <a:r>
              <a:rPr lang="en" sz="1600"/>
              <a:t> </a:t>
            </a:r>
            <a:r>
              <a:rPr lang="en" sz="1600"/>
              <a:t>family</a:t>
            </a:r>
            <a:r>
              <a:rPr lang="en" sz="1600"/>
              <a:t> and </a:t>
            </a:r>
            <a:r>
              <a:rPr lang="en" sz="1600"/>
              <a:t>giving them the resources they need. I also make behavior goals with the family that fits the needs of the client in order for them to grow. I am also in charge of finding them services they need like a BHP (which is someone who helps work on clients goals that I make for them). I also have to make sure I find a BHP that fits the hours that they need in the health plan.</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Question 2</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do you do when you meet with the family?  What kind of families do you work with?</a:t>
            </a:r>
            <a:endParaRPr/>
          </a:p>
          <a:p>
            <a:pPr indent="0" lvl="0" marL="0" rtl="0" algn="l">
              <a:spcBef>
                <a:spcPts val="1200"/>
              </a:spcBef>
              <a:spcAft>
                <a:spcPts val="0"/>
              </a:spcAft>
              <a:buNone/>
            </a:pPr>
            <a:r>
              <a:rPr lang="en"/>
              <a:t>E- We work with many types of families including single households and </a:t>
            </a:r>
            <a:r>
              <a:rPr lang="en"/>
              <a:t>children</a:t>
            </a:r>
            <a:r>
              <a:rPr lang="en"/>
              <a:t> in the foster system. We mostly work with lower income families. When I meet with the family </a:t>
            </a:r>
            <a:r>
              <a:rPr lang="en"/>
              <a:t>it's</a:t>
            </a:r>
            <a:r>
              <a:rPr lang="en"/>
              <a:t> </a:t>
            </a:r>
            <a:r>
              <a:rPr lang="en"/>
              <a:t>usually</a:t>
            </a:r>
            <a:r>
              <a:rPr lang="en"/>
              <a:t> once every 6 months for about an hour. We </a:t>
            </a:r>
            <a:r>
              <a:rPr lang="en"/>
              <a:t>usually</a:t>
            </a:r>
            <a:r>
              <a:rPr lang="en"/>
              <a:t> go over the treatment plan and whats working whats not working. If there are any goals that need to be added or if a goal needs additional work. The only other time we see the client is when a new </a:t>
            </a:r>
            <a:r>
              <a:rPr lang="en"/>
              <a:t>service is introduced. </a:t>
            </a:r>
            <a:endParaRPr/>
          </a:p>
          <a:p>
            <a:pPr indent="0" lvl="0" marL="0" rtl="0" algn="l">
              <a:spcBef>
                <a:spcPts val="1200"/>
              </a:spcBef>
              <a:spcAft>
                <a:spcPts val="1200"/>
              </a:spcAft>
              <a:buNone/>
            </a:pPr>
            <a:r>
              <a:rPr lang="en"/>
              <a:t>For example if we find a BHP that best match the client's hours and needs. We then set up a meet and greet and have the BHP meet the family with us there. We do this so we can go over the goals but also so the children can get used the the BHP and introduce them to feel more comfortable.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Question 3</a:t>
            </a:r>
            <a:endParaRPr/>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How many cases do you typically  have?</a:t>
            </a:r>
            <a:endParaRPr sz="1600"/>
          </a:p>
          <a:p>
            <a:pPr indent="0" lvl="0" marL="0" rtl="0" algn="l">
              <a:spcBef>
                <a:spcPts val="1200"/>
              </a:spcBef>
              <a:spcAft>
                <a:spcPts val="1200"/>
              </a:spcAft>
              <a:buNone/>
            </a:pPr>
            <a:r>
              <a:rPr lang="en" sz="1600"/>
              <a:t>E- I </a:t>
            </a:r>
            <a:r>
              <a:rPr lang="en" sz="1600"/>
              <a:t>usually</a:t>
            </a:r>
            <a:r>
              <a:rPr lang="en" sz="1600"/>
              <a:t> have about over 100 cases and cases that are still pending. Because of my leave I have half the amount of cases I usually have and the others were put on to some other case managers. When I got back I had to fight for some of my cases back that I wanted to </a:t>
            </a:r>
            <a:r>
              <a:rPr lang="en" sz="1600"/>
              <a:t>continue</a:t>
            </a:r>
            <a:r>
              <a:rPr lang="en" sz="1600"/>
              <a:t> working with</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Question 4</a:t>
            </a:r>
            <a:endParaRPr/>
          </a:p>
        </p:txBody>
      </p:sp>
      <p:sp>
        <p:nvSpPr>
          <p:cNvPr id="177" name="Google Shape;177;p20"/>
          <p:cNvSpPr txBox="1"/>
          <p:nvPr>
            <p:ph idx="1" type="body"/>
          </p:nvPr>
        </p:nvSpPr>
        <p:spPr>
          <a:xfrm>
            <a:off x="1297500" y="1567550"/>
            <a:ext cx="7038900" cy="3141600"/>
          </a:xfrm>
          <a:prstGeom prst="rect">
            <a:avLst/>
          </a:prstGeom>
        </p:spPr>
        <p:txBody>
          <a:bodyPr anchorCtr="0" anchor="t" bIns="91425" lIns="91425" spcFirstLastPara="1" rIns="91425" wrap="square" tIns="91425">
            <a:noAutofit/>
          </a:bodyPr>
          <a:lstStyle/>
          <a:p>
            <a:pPr indent="0" lvl="0" marL="0" rtl="0" algn="l">
              <a:lnSpc>
                <a:spcPct val="105000"/>
              </a:lnSpc>
              <a:spcBef>
                <a:spcPts val="0"/>
              </a:spcBef>
              <a:spcAft>
                <a:spcPts val="0"/>
              </a:spcAft>
              <a:buNone/>
            </a:pPr>
            <a:r>
              <a:rPr lang="en" sz="1400"/>
              <a:t>What types of job do you have to do when it comes to supervising BHPs.</a:t>
            </a:r>
            <a:endParaRPr sz="1400"/>
          </a:p>
          <a:p>
            <a:pPr indent="0" lvl="0" marL="0" rtl="0" algn="l">
              <a:lnSpc>
                <a:spcPct val="105000"/>
              </a:lnSpc>
              <a:spcBef>
                <a:spcPts val="1200"/>
              </a:spcBef>
              <a:spcAft>
                <a:spcPts val="0"/>
              </a:spcAft>
              <a:buNone/>
            </a:pPr>
            <a:r>
              <a:rPr lang="en" sz="1400"/>
              <a:t>E- There </a:t>
            </a:r>
            <a:r>
              <a:rPr lang="en" sz="1400"/>
              <a:t>a lot</a:t>
            </a:r>
            <a:r>
              <a:rPr lang="en" sz="1400"/>
              <a:t> that needs to be done when it comes to services the clients need like having a BHP.</a:t>
            </a:r>
            <a:endParaRPr sz="1400"/>
          </a:p>
          <a:p>
            <a:pPr indent="0" lvl="0" marL="0" rtl="0" algn="l">
              <a:lnSpc>
                <a:spcPct val="105000"/>
              </a:lnSpc>
              <a:spcBef>
                <a:spcPts val="1200"/>
              </a:spcBef>
              <a:spcAft>
                <a:spcPts val="1200"/>
              </a:spcAft>
              <a:buNone/>
            </a:pPr>
            <a:r>
              <a:rPr lang="en" sz="1400"/>
              <a:t>We need to </a:t>
            </a:r>
            <a:r>
              <a:rPr lang="en" sz="1400"/>
              <a:t>constantly</a:t>
            </a:r>
            <a:r>
              <a:rPr lang="en" sz="1400"/>
              <a:t> be in contact with the BHP. We need to make sure that they are doing all their hours and </a:t>
            </a:r>
            <a:r>
              <a:rPr lang="en" sz="1400"/>
              <a:t>what</a:t>
            </a:r>
            <a:r>
              <a:rPr lang="en" sz="1400"/>
              <a:t> back hours they have to make up. We have to come up with activities BHP and </a:t>
            </a:r>
            <a:r>
              <a:rPr lang="en" sz="1400"/>
              <a:t>their</a:t>
            </a:r>
            <a:r>
              <a:rPr lang="en" sz="1400"/>
              <a:t> clients can do </a:t>
            </a:r>
            <a:r>
              <a:rPr lang="en" sz="1400"/>
              <a:t>together</a:t>
            </a:r>
            <a:r>
              <a:rPr lang="en" sz="1400"/>
              <a:t>. We also have to plan </a:t>
            </a:r>
            <a:r>
              <a:rPr lang="en" sz="1400"/>
              <a:t>supervision</a:t>
            </a:r>
            <a:r>
              <a:rPr lang="en" sz="1400"/>
              <a:t> with BHP so we can talk to them about </a:t>
            </a:r>
            <a:r>
              <a:rPr lang="en" sz="1400"/>
              <a:t>their</a:t>
            </a:r>
            <a:r>
              <a:rPr lang="en" sz="1400"/>
              <a:t> clients and make sure they have everything they need along with support. We also have to read all of </a:t>
            </a:r>
            <a:r>
              <a:rPr lang="en" sz="1400"/>
              <a:t>their</a:t>
            </a:r>
            <a:r>
              <a:rPr lang="en" sz="1400"/>
              <a:t> progress notes to see what goals are getting done and how the child is </a:t>
            </a:r>
            <a:r>
              <a:rPr lang="en" sz="1400"/>
              <a:t>responding</a:t>
            </a:r>
            <a:r>
              <a:rPr lang="en" sz="1400"/>
              <a:t> to </a:t>
            </a:r>
            <a:r>
              <a:rPr lang="en" sz="1400"/>
              <a:t>their</a:t>
            </a:r>
            <a:r>
              <a:rPr lang="en" sz="1400"/>
              <a:t> goals. We also need to make sure all their training get done before their first year is up. These are just a few things that we need to make sure get done but we are always constantly doing something for our BHP and our clients.</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Question 5</a:t>
            </a:r>
            <a:endParaRPr/>
          </a:p>
        </p:txBody>
      </p:sp>
      <p:sp>
        <p:nvSpPr>
          <p:cNvPr id="183" name="Google Shape;183;p2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Can you give an </a:t>
            </a:r>
            <a:r>
              <a:rPr lang="en"/>
              <a:t>example</a:t>
            </a:r>
            <a:r>
              <a:rPr lang="en"/>
              <a:t> of any incidents you have had to deal with while working as a </a:t>
            </a:r>
            <a:r>
              <a:rPr lang="en"/>
              <a:t>supervisor for BHP?</a:t>
            </a:r>
            <a:endParaRPr/>
          </a:p>
          <a:p>
            <a:pPr indent="0" lvl="0" marL="0" rtl="0" algn="l">
              <a:spcBef>
                <a:spcPts val="1200"/>
              </a:spcBef>
              <a:spcAft>
                <a:spcPts val="1200"/>
              </a:spcAft>
              <a:buNone/>
            </a:pPr>
            <a:r>
              <a:rPr lang="en"/>
              <a:t>E- BHP have to work inside the home and also in the community so we have very </a:t>
            </a:r>
            <a:r>
              <a:rPr lang="en"/>
              <a:t>strict</a:t>
            </a:r>
            <a:r>
              <a:rPr lang="en"/>
              <a:t> rules for what you can do and </a:t>
            </a:r>
            <a:r>
              <a:rPr lang="en"/>
              <a:t>can't</a:t>
            </a:r>
            <a:r>
              <a:rPr lang="en"/>
              <a:t> do. Because children vary in the program from ages 2-21 we want to do the best to keep them safe. There was one BHP who brought their 2 year old </a:t>
            </a:r>
            <a:r>
              <a:rPr lang="en"/>
              <a:t>client</a:t>
            </a:r>
            <a:r>
              <a:rPr lang="en"/>
              <a:t> back to his house. This is strictly forbidden because you </a:t>
            </a:r>
            <a:r>
              <a:rPr lang="en"/>
              <a:t>don't</a:t>
            </a:r>
            <a:r>
              <a:rPr lang="en"/>
              <a:t> know what could happen in that situation. We had to contact this BHP along with the </a:t>
            </a:r>
            <a:r>
              <a:rPr lang="en"/>
              <a:t>clients family and talk about the situation at hand. It's hard coming up with a disciplinary action for something as serious as this but for safety reason we had to let him go and find  a new BHP for the family.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