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21" d="100"/>
          <a:sy n="121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740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4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85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1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39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085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11/6/21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88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11/6/21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8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11/6/21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2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56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11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11/6/21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7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hyperlink" Target="https://e-catalogue.jhu.edu/education/programs/masters/counseling-master-science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hyperlink" Target="https://education.jhu.edu/academics/ms_counseling/#programplan" TargetMode="External"/><Relationship Id="rId5" Type="http://schemas.openxmlformats.org/officeDocument/2006/relationships/hyperlink" Target="https://e-catalogue.jhu.edu/education/programs/masters/counseling-master-science/#learningoutcomestext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large brick building with a clock tower&#10;&#10;Description automatically generated with medium confidence">
            <a:extLst>
              <a:ext uri="{FF2B5EF4-FFF2-40B4-BE49-F238E27FC236}">
                <a16:creationId xmlns:a16="http://schemas.microsoft.com/office/drawing/2014/main" id="{2659C01C-1598-FD44-A38F-7D48713A6C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90" r="1425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550D2-CB43-0E40-AF85-4704C76B1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GB" sz="4800" dirty="0"/>
              <a:t>S</a:t>
            </a:r>
            <a:r>
              <a:rPr lang="en-TC" sz="4800" dirty="0"/>
              <a:t>tellisha Thomas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E2A143-727C-FC4F-AEB6-969464523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en-TC" sz="2000" dirty="0"/>
              <a:t>COE 313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Audio Recording 6 Nov 2021 at 6:20:14 PM" descr="Audio Recording 6 Nov 2021 at 6:20:14 PM">
            <a:hlinkClick r:id="" action="ppaction://media"/>
            <a:extLst>
              <a:ext uri="{FF2B5EF4-FFF2-40B4-BE49-F238E27FC236}">
                <a16:creationId xmlns:a16="http://schemas.microsoft.com/office/drawing/2014/main" id="{ED424263-E4B6-174B-96F2-100E302A0C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9197" y="52682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54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EDF252-867C-0E46-A2A4-1ADCC6CDC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" r="1" b="17179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8A6DB0E6-E65F-4229-A5A0-2500203B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7DA556-ADB8-1E4C-97D4-8BA911079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6572631" cy="1124712"/>
          </a:xfrm>
        </p:spPr>
        <p:txBody>
          <a:bodyPr anchor="b">
            <a:normAutofit/>
          </a:bodyPr>
          <a:lstStyle/>
          <a:p>
            <a:r>
              <a:rPr lang="en-TC" sz="2800"/>
              <a:t>Master of Science – Clinical Mental Health Counseling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447D2-054E-9E48-BDA1-64594BC4B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 fontScale="92500"/>
          </a:bodyPr>
          <a:lstStyle/>
          <a:p>
            <a:r>
              <a:rPr lang="en-TC" sz="1700"/>
              <a:t>Location: 2400 North Charles Street in Baltimore, Maryland </a:t>
            </a:r>
          </a:p>
          <a:p>
            <a:r>
              <a:rPr lang="en-TC" sz="1700"/>
              <a:t>Phone Number: (410)516- 8000</a:t>
            </a:r>
          </a:p>
          <a:p>
            <a:r>
              <a:rPr lang="en-TC" sz="1700"/>
              <a:t>Admissions (Graduate School) </a:t>
            </a:r>
          </a:p>
          <a:p>
            <a:pPr lvl="1"/>
            <a:r>
              <a:rPr lang="en-GB" dirty="0">
                <a:hlinkClick r:id="rId5"/>
              </a:rPr>
              <a:t>https://e-catalogue.jhu.edu/education/programs/masters/counseling-master-science/</a:t>
            </a:r>
            <a:endParaRPr lang="en-TC" sz="1300"/>
          </a:p>
        </p:txBody>
      </p:sp>
      <p:pic>
        <p:nvPicPr>
          <p:cNvPr id="4" name="Audio Recording 6 Nov 2021 at 6:22:28 PM" descr="Audio Recording 6 Nov 2021 at 6:22:28 PM">
            <a:hlinkClick r:id="" action="ppaction://media"/>
            <a:extLst>
              <a:ext uri="{FF2B5EF4-FFF2-40B4-BE49-F238E27FC236}">
                <a16:creationId xmlns:a16="http://schemas.microsoft.com/office/drawing/2014/main" id="{E14A4663-1CA2-0040-8169-0E4B2B36EF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79198" y="53696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97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8CE4980-2EAF-6D40-A119-A5F246422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4" b="28606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617A30-00DD-C844-976B-300EDCD3C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-1499621"/>
            <a:ext cx="10506456" cy="2999232"/>
          </a:xfrm>
        </p:spPr>
        <p:txBody>
          <a:bodyPr anchor="b">
            <a:normAutofit/>
          </a:bodyPr>
          <a:lstStyle/>
          <a:p>
            <a:r>
              <a:rPr lang="en-TC" sz="5000"/>
              <a:t>Requirements / Applications: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22DA9-E29B-D346-B1AA-7A4AD8990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14513"/>
            <a:ext cx="10506456" cy="43576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TC" sz="1700" dirty="0"/>
              <a:t>The timeline for submitting an application for Fall 2022 is Feb. 15th, 2022. </a:t>
            </a:r>
          </a:p>
          <a:p>
            <a:pPr>
              <a:lnSpc>
                <a:spcPct val="100000"/>
              </a:lnSpc>
            </a:pPr>
            <a:r>
              <a:rPr lang="en-TC" sz="1700" dirty="0"/>
              <a:t>The application fee for this degree is $80.00. </a:t>
            </a:r>
          </a:p>
          <a:p>
            <a:pPr>
              <a:lnSpc>
                <a:spcPct val="100000"/>
              </a:lnSpc>
            </a:pPr>
            <a:r>
              <a:rPr lang="en-TC" sz="1700" dirty="0"/>
              <a:t>The credits required are about 60 credits. </a:t>
            </a:r>
          </a:p>
          <a:p>
            <a:pPr>
              <a:lnSpc>
                <a:spcPct val="100000"/>
              </a:lnSpc>
            </a:pPr>
            <a:r>
              <a:rPr lang="en-TC" sz="1700" dirty="0"/>
              <a:t>Classes are offered online or can be taken in person. </a:t>
            </a:r>
          </a:p>
          <a:p>
            <a:pPr>
              <a:lnSpc>
                <a:spcPct val="100000"/>
              </a:lnSpc>
            </a:pPr>
            <a:r>
              <a:rPr lang="en-TC" sz="1700" dirty="0"/>
              <a:t>A bachelor’s degree is required from an accreditied college or university. </a:t>
            </a:r>
          </a:p>
          <a:p>
            <a:pPr>
              <a:lnSpc>
                <a:spcPct val="100000"/>
              </a:lnSpc>
            </a:pPr>
            <a:r>
              <a:rPr lang="en-TC" sz="1700" dirty="0"/>
              <a:t>A minimum </a:t>
            </a:r>
            <a:r>
              <a:rPr lang="en-GB" sz="1700" dirty="0"/>
              <a:t>cumulative grade point average of 3.0 (on a 4.0 scale). </a:t>
            </a:r>
          </a:p>
          <a:p>
            <a:pPr>
              <a:lnSpc>
                <a:spcPct val="100000"/>
              </a:lnSpc>
            </a:pPr>
            <a:r>
              <a:rPr lang="en-GB" sz="1700" dirty="0"/>
              <a:t>If GPA scores are below 3.0, a GRE is required. </a:t>
            </a:r>
          </a:p>
          <a:p>
            <a:pPr>
              <a:lnSpc>
                <a:spcPct val="100000"/>
              </a:lnSpc>
            </a:pPr>
            <a:r>
              <a:rPr lang="en-GB" sz="1700" dirty="0"/>
              <a:t>Two letters of recommandation are required. </a:t>
            </a:r>
          </a:p>
          <a:p>
            <a:pPr>
              <a:lnSpc>
                <a:spcPct val="100000"/>
              </a:lnSpc>
            </a:pPr>
            <a:r>
              <a:rPr lang="en-GB" sz="1700" dirty="0"/>
              <a:t>A personal essay is required. </a:t>
            </a:r>
          </a:p>
          <a:p>
            <a:pPr>
              <a:lnSpc>
                <a:spcPct val="100000"/>
              </a:lnSpc>
            </a:pPr>
            <a:r>
              <a:rPr lang="en-GB" sz="1700" dirty="0"/>
              <a:t>Resume / CV.</a:t>
            </a:r>
            <a:endParaRPr lang="en-TC" sz="1700" dirty="0"/>
          </a:p>
        </p:txBody>
      </p:sp>
      <p:pic>
        <p:nvPicPr>
          <p:cNvPr id="5" name="Audio Recording 6 Nov 2021 at 6:51:35 PM" descr="Audio Recording 6 Nov 2021 at 6:51:35 PM">
            <a:hlinkClick r:id="" action="ppaction://media"/>
            <a:extLst>
              <a:ext uri="{FF2B5EF4-FFF2-40B4-BE49-F238E27FC236}">
                <a16:creationId xmlns:a16="http://schemas.microsoft.com/office/drawing/2014/main" id="{A06FEC2A-CF05-4E48-9168-5C01E8BFB4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47425" y="53451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98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769FF55-505F-4F41-862A-87A8F41A2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" r="1" b="17179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A6DB0E6-E65F-4229-A5A0-2500203B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B6CB8D-3914-A342-BFAA-82630F6F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232601"/>
            <a:ext cx="7072694" cy="1278191"/>
          </a:xfrm>
        </p:spPr>
        <p:txBody>
          <a:bodyPr anchor="b">
            <a:normAutofit/>
          </a:bodyPr>
          <a:lstStyle/>
          <a:p>
            <a:r>
              <a:rPr lang="en-TC" sz="2800" dirty="0"/>
              <a:t>Tuition / Accreditation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A6FD5-FEB0-3A43-9305-51D251F3E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11601831" cy="3207258"/>
          </a:xfrm>
        </p:spPr>
        <p:txBody>
          <a:bodyPr anchor="t">
            <a:normAutofit/>
          </a:bodyPr>
          <a:lstStyle/>
          <a:p>
            <a:r>
              <a:rPr lang="en-GB" sz="1700" dirty="0"/>
              <a:t>The program is accredited by the Council for Accreditation of Counseling &amp; Related Educational Programs (CACREP), a specialized accrediting body recognized by the Council for Higher Education Accreditation (CHEA).</a:t>
            </a:r>
          </a:p>
          <a:p>
            <a:r>
              <a:rPr lang="en-GB" sz="1700" dirty="0"/>
              <a:t>Part-Time (Face-to-face/Lecture courses - Counseling) is about $891 per credit. </a:t>
            </a:r>
          </a:p>
          <a:p>
            <a:r>
              <a:rPr lang="en-GB" sz="1700" dirty="0"/>
              <a:t>Online courses (Counseling and DALET) is about $944 per credit. </a:t>
            </a:r>
          </a:p>
          <a:p>
            <a:endParaRPr lang="en-GB" sz="1700" dirty="0"/>
          </a:p>
          <a:p>
            <a:endParaRPr lang="en-TC" sz="1700" dirty="0"/>
          </a:p>
        </p:txBody>
      </p:sp>
      <p:pic>
        <p:nvPicPr>
          <p:cNvPr id="5" name="Audio Recording 6 Nov 2021 at 6:53:19 PM" descr="Audio Recording 6 Nov 2021 at 6:53:19 PM">
            <a:hlinkClick r:id="" action="ppaction://media"/>
            <a:extLst>
              <a:ext uri="{FF2B5EF4-FFF2-40B4-BE49-F238E27FC236}">
                <a16:creationId xmlns:a16="http://schemas.microsoft.com/office/drawing/2014/main" id="{7316F1AC-834B-5C45-B32A-D0CB266A8E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69662" y="53647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01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9D5377F-17ED-ED45-82D5-8B2EFF349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4" b="28606"/>
          <a:stretch/>
        </p:blipFill>
        <p:spPr bwMode="auto">
          <a:xfrm>
            <a:off x="0" y="17066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984D1C-AA89-5A43-9B99-D23B70081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625" y="197739"/>
            <a:ext cx="7467581" cy="2000822"/>
          </a:xfrm>
        </p:spPr>
        <p:txBody>
          <a:bodyPr anchor="b">
            <a:normAutofit/>
          </a:bodyPr>
          <a:lstStyle/>
          <a:p>
            <a:r>
              <a:rPr lang="en-GB" sz="5000" dirty="0"/>
              <a:t>Nathaniel Brown, PhD</a:t>
            </a:r>
            <a:br>
              <a:rPr lang="en-GB" sz="5000" dirty="0"/>
            </a:br>
            <a:r>
              <a:rPr lang="en-GB" sz="5000" dirty="0"/>
              <a:t>Lecturer </a:t>
            </a:r>
            <a:endParaRPr lang="en-TC" sz="5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CEEFB-E83F-DE46-BB55-D3F3C9BD4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38" y="3841606"/>
            <a:ext cx="12006262" cy="3025842"/>
          </a:xfrm>
        </p:spPr>
        <p:txBody>
          <a:bodyPr>
            <a:normAutofit/>
          </a:bodyPr>
          <a:lstStyle/>
          <a:p>
            <a:r>
              <a:rPr lang="en-GB" sz="2100" dirty="0"/>
              <a:t>Dr. Nathaniel Brown is a Lecturer of clinical mental health counseling at the Johns Hopkins University School of Education. </a:t>
            </a:r>
          </a:p>
          <a:p>
            <a:r>
              <a:rPr lang="en-GB" sz="2100" dirty="0"/>
              <a:t>He teaches graduate students in the Counseling master’s degree program, with a focus on clinical mental health counseling.</a:t>
            </a:r>
          </a:p>
          <a:p>
            <a:r>
              <a:rPr lang="en-GB" sz="2100" dirty="0"/>
              <a:t>His research interests include college mental health counseling of students who experienced foster care, counseling theoretical orientation development, HIV/AIDS support groups, foster care postsecondary education transition, retention, and completion. </a:t>
            </a:r>
          </a:p>
          <a:p>
            <a:endParaRPr lang="en-TC" sz="2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7D32CF0-B3AE-7E49-AEEF-6E1487DDD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-17056"/>
            <a:ext cx="3810000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cording 6 Nov 2021 at 6:36:53 PM" descr="Audio Recording 6 Nov 2021 at 6:36:53 PM">
            <a:hlinkClick r:id="" action="ppaction://media"/>
            <a:extLst>
              <a:ext uri="{FF2B5EF4-FFF2-40B4-BE49-F238E27FC236}">
                <a16:creationId xmlns:a16="http://schemas.microsoft.com/office/drawing/2014/main" id="{81D3893C-AEAF-7744-8AEB-5A4618319A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93462" y="535452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56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976D365-498E-C040-8985-B48D14CF10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" r="1" b="17179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A6DB0E6-E65F-4229-A5A0-2500203B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11808-4A31-0F4A-8C31-052C9E2D0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469202"/>
            <a:ext cx="9958769" cy="913574"/>
          </a:xfrm>
        </p:spPr>
        <p:txBody>
          <a:bodyPr anchor="b">
            <a:normAutofit/>
          </a:bodyPr>
          <a:lstStyle/>
          <a:p>
            <a:r>
              <a:rPr lang="en-GB" sz="2800" dirty="0"/>
              <a:t>W</a:t>
            </a:r>
            <a:r>
              <a:rPr lang="en-TC" sz="2800" dirty="0"/>
              <a:t>hat is the job market for this job with this degree?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8D4E7-E250-2F43-80AD-F1558040E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10430256" cy="3207258"/>
          </a:xfrm>
        </p:spPr>
        <p:txBody>
          <a:bodyPr anchor="t">
            <a:normAutofit/>
          </a:bodyPr>
          <a:lstStyle/>
          <a:p>
            <a:r>
              <a:rPr lang="en-TC" sz="1700" dirty="0"/>
              <a:t>There are many jobs offered with this degree, however, I’ll just name a few: </a:t>
            </a:r>
          </a:p>
          <a:p>
            <a:pPr lvl="1"/>
            <a:r>
              <a:rPr lang="en-TC" sz="1300" dirty="0"/>
              <a:t>Social worker</a:t>
            </a:r>
          </a:p>
          <a:p>
            <a:pPr lvl="1"/>
            <a:r>
              <a:rPr lang="en-TC" sz="1300" dirty="0"/>
              <a:t>Substance Abuse &amp; Behavior Disorder Counselor</a:t>
            </a:r>
          </a:p>
          <a:p>
            <a:pPr lvl="1"/>
            <a:r>
              <a:rPr lang="en-TC" sz="1300" dirty="0"/>
              <a:t>Sports Counselor</a:t>
            </a:r>
          </a:p>
          <a:p>
            <a:pPr lvl="1"/>
            <a:r>
              <a:rPr lang="en-TC" sz="1300" dirty="0"/>
              <a:t>Military Personnel</a:t>
            </a:r>
          </a:p>
          <a:p>
            <a:pPr lvl="1"/>
            <a:r>
              <a:rPr lang="en-TC" sz="1300" dirty="0"/>
              <a:t>Rehabilitation Counselors</a:t>
            </a:r>
          </a:p>
          <a:p>
            <a:pPr marL="457200" lvl="1" indent="0">
              <a:buNone/>
            </a:pPr>
            <a:endParaRPr lang="en-TC" sz="1300" dirty="0"/>
          </a:p>
          <a:p>
            <a:pPr marL="457200" lvl="1" indent="0">
              <a:buNone/>
            </a:pPr>
            <a:r>
              <a:rPr lang="en-TC" sz="1300" dirty="0"/>
              <a:t>The pay for this job is </a:t>
            </a:r>
            <a:r>
              <a:rPr lang="en-GB" sz="1300" dirty="0"/>
              <a:t>$47,660 per year &amp; is expected to increase by 25%. </a:t>
            </a:r>
            <a:endParaRPr lang="en-TC" sz="1300" dirty="0"/>
          </a:p>
        </p:txBody>
      </p:sp>
      <p:pic>
        <p:nvPicPr>
          <p:cNvPr id="5" name="Audio Recording 6 Nov 2021 at 6:41:22 PM" descr="Audio Recording 6 Nov 2021 at 6:41:22 PM">
            <a:hlinkClick r:id="" action="ppaction://media"/>
            <a:extLst>
              <a:ext uri="{FF2B5EF4-FFF2-40B4-BE49-F238E27FC236}">
                <a16:creationId xmlns:a16="http://schemas.microsoft.com/office/drawing/2014/main" id="{2E72B392-83EF-C443-95C7-5556B34CB3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9430" y="53331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26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1CBDD3-B570-1C4B-B9EF-8C5D52727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104032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Work Sited Page: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92D5B84-E3D0-904E-B83D-E1A6AEBA9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685773" y="625684"/>
            <a:ext cx="5866002" cy="54553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F779F1-3BD0-7E4A-8254-495C1DE876D0}"/>
              </a:ext>
            </a:extLst>
          </p:cNvPr>
          <p:cNvSpPr txBox="1"/>
          <p:nvPr/>
        </p:nvSpPr>
        <p:spPr>
          <a:xfrm>
            <a:off x="485775" y="2843213"/>
            <a:ext cx="45597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5"/>
              </a:rPr>
              <a:t>https://e-catalogue.jhu.edu/education/programs/masters/counseling-master-science/#learningoutcomestext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6"/>
              </a:rPr>
              <a:t>https://education.jhu.edu/academics/ms_counseling/#programplan</a:t>
            </a:r>
            <a:endParaRPr lang="en-GB" dirty="0"/>
          </a:p>
        </p:txBody>
      </p:sp>
      <p:pic>
        <p:nvPicPr>
          <p:cNvPr id="8" name="Audio Recording 6 Nov 2021 at 6:54:26 PM" descr="Audio Recording 6 Nov 2021 at 6:54:26 PM">
            <a:hlinkClick r:id="" action="ppaction://media"/>
            <a:extLst>
              <a:ext uri="{FF2B5EF4-FFF2-40B4-BE49-F238E27FC236}">
                <a16:creationId xmlns:a16="http://schemas.microsoft.com/office/drawing/2014/main" id="{FDB80B8D-37CD-AE45-9EF1-76D2BF551A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38975" y="53932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4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234</TotalTime>
  <Words>402</Words>
  <Application>Microsoft Macintosh PowerPoint</Application>
  <PresentationFormat>Widescreen</PresentationFormat>
  <Paragraphs>38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Neue Haas Grotesk Text Pro</vt:lpstr>
      <vt:lpstr>AccentBoxVTI</vt:lpstr>
      <vt:lpstr>Stellisha Thomas</vt:lpstr>
      <vt:lpstr>Master of Science – Clinical Mental Health Counseling</vt:lpstr>
      <vt:lpstr>Requirements / Applications: </vt:lpstr>
      <vt:lpstr>Tuition / Accreditation </vt:lpstr>
      <vt:lpstr>Nathaniel Brown, PhD Lecturer </vt:lpstr>
      <vt:lpstr>What is the job market for this job with this degree? </vt:lpstr>
      <vt:lpstr>Work Sited Page: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Stellisha Thomas</dc:title>
  <dc:creator>Stellisha Thomas</dc:creator>
  <cp:lastModifiedBy>Stellisha Thomas</cp:lastModifiedBy>
  <cp:revision>1</cp:revision>
  <dcterms:created xsi:type="dcterms:W3CDTF">2021-11-06T19:11:38Z</dcterms:created>
  <dcterms:modified xsi:type="dcterms:W3CDTF">2021-11-06T23:06:30Z</dcterms:modified>
</cp:coreProperties>
</file>