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72785-995D-415E-AEE4-B9B3EA6C3F10}" v="48" dt="2020-11-27T23:54:19.924"/>
    <p1510:client id="{1058926E-CCF8-4C3D-900F-6C16E75D5723}" v="3042" dt="2020-11-26T04:27:14.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7132" y="43276"/>
            <a:ext cx="9144000" cy="1711865"/>
          </a:xfrm>
        </p:spPr>
        <p:txBody>
          <a:bodyPr>
            <a:normAutofit fontScale="90000"/>
          </a:bodyPr>
          <a:lstStyle/>
          <a:p>
            <a:r>
              <a:rPr lang="en-US" dirty="0">
                <a:cs typeface="Calibri Light"/>
              </a:rPr>
              <a:t>Eastern Maine Counseling and Testing Services</a:t>
            </a:r>
          </a:p>
        </p:txBody>
      </p:sp>
      <p:sp>
        <p:nvSpPr>
          <p:cNvPr id="3" name="Subtitle 2"/>
          <p:cNvSpPr>
            <a:spLocks noGrp="1"/>
          </p:cNvSpPr>
          <p:nvPr>
            <p:ph type="subTitle" idx="1"/>
          </p:nvPr>
        </p:nvSpPr>
        <p:spPr>
          <a:xfrm>
            <a:off x="373812" y="2193057"/>
            <a:ext cx="4902679" cy="4315572"/>
          </a:xfrm>
        </p:spPr>
        <p:txBody>
          <a:bodyPr vert="horz" lIns="91440" tIns="45720" rIns="91440" bIns="45720" rtlCol="0" anchor="t">
            <a:normAutofit/>
          </a:bodyPr>
          <a:lstStyle/>
          <a:p>
            <a:pPr marL="457200" indent="-457200" algn="l">
              <a:buChar char="•"/>
            </a:pPr>
            <a:r>
              <a:rPr lang="en-US" sz="2800" dirty="0">
                <a:cs typeface="Calibri"/>
              </a:rPr>
              <a:t>Located </a:t>
            </a:r>
            <a:r>
              <a:rPr lang="en-US" sz="2800" dirty="0">
                <a:ea typeface="+mn-lt"/>
                <a:cs typeface="+mn-lt"/>
              </a:rPr>
              <a:t>700 Mt Hope Ave., Suite 680 Bangor, Maine 04401</a:t>
            </a:r>
            <a:endParaRPr lang="en-US">
              <a:cs typeface="Calibri" panose="020F0502020204030204"/>
            </a:endParaRPr>
          </a:p>
          <a:p>
            <a:endParaRPr lang="en-US" dirty="0">
              <a:cs typeface="Calibri"/>
            </a:endParaRPr>
          </a:p>
          <a:p>
            <a:pPr marL="457200" indent="-457200" algn="l">
              <a:buChar char="•"/>
            </a:pPr>
            <a:r>
              <a:rPr lang="en-US" sz="2800" dirty="0">
                <a:cs typeface="Calibri"/>
              </a:rPr>
              <a:t>Provides services towards children experiencing developmental, educational, or mental health challenges through Section 28 Program</a:t>
            </a:r>
          </a:p>
        </p:txBody>
      </p:sp>
      <p:pic>
        <p:nvPicPr>
          <p:cNvPr id="4" name="Picture 4" descr="A view of the side of a road&#10;&#10;Description automatically generated">
            <a:extLst>
              <a:ext uri="{FF2B5EF4-FFF2-40B4-BE49-F238E27FC236}">
                <a16:creationId xmlns:a16="http://schemas.microsoft.com/office/drawing/2014/main" id="{1BEA9F50-0820-441A-8959-B4F75C59345B}"/>
              </a:ext>
            </a:extLst>
          </p:cNvPr>
          <p:cNvPicPr>
            <a:picLocks noChangeAspect="1"/>
          </p:cNvPicPr>
          <p:nvPr/>
        </p:nvPicPr>
        <p:blipFill>
          <a:blip r:embed="rId4"/>
          <a:stretch>
            <a:fillRect/>
          </a:stretch>
        </p:blipFill>
        <p:spPr>
          <a:xfrm>
            <a:off x="5745193" y="1868702"/>
            <a:ext cx="6510066" cy="4889008"/>
          </a:xfrm>
          <a:prstGeom prst="rect">
            <a:avLst/>
          </a:prstGeom>
        </p:spPr>
      </p:pic>
      <p:pic>
        <p:nvPicPr>
          <p:cNvPr id="5" name="Recording">
            <a:hlinkClick r:id="" action="ppaction://media"/>
            <a:extLst>
              <a:ext uri="{FF2B5EF4-FFF2-40B4-BE49-F238E27FC236}">
                <a16:creationId xmlns:a16="http://schemas.microsoft.com/office/drawing/2014/main" id="{451AA177-7E23-40D9-A54D-D54DA75028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3311" y="500784"/>
            <a:ext cx="730250" cy="73025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3C08-CF69-464F-9376-04CF01F37C1E}"/>
              </a:ext>
            </a:extLst>
          </p:cNvPr>
          <p:cNvSpPr>
            <a:spLocks noGrp="1"/>
          </p:cNvSpPr>
          <p:nvPr>
            <p:ph type="title"/>
          </p:nvPr>
        </p:nvSpPr>
        <p:spPr/>
        <p:txBody>
          <a:bodyPr/>
          <a:lstStyle/>
          <a:p>
            <a:pPr algn="ctr"/>
            <a:r>
              <a:rPr lang="en-US" dirty="0">
                <a:cs typeface="Calibri Light"/>
              </a:rPr>
              <a:t>EMCTS Team</a:t>
            </a:r>
          </a:p>
        </p:txBody>
      </p:sp>
      <p:sp>
        <p:nvSpPr>
          <p:cNvPr id="3" name="Content Placeholder 2">
            <a:extLst>
              <a:ext uri="{FF2B5EF4-FFF2-40B4-BE49-F238E27FC236}">
                <a16:creationId xmlns:a16="http://schemas.microsoft.com/office/drawing/2014/main" id="{91CE9DB3-7FCA-4022-B833-8719F64BDBE0}"/>
              </a:ext>
            </a:extLst>
          </p:cNvPr>
          <p:cNvSpPr>
            <a:spLocks noGrp="1"/>
          </p:cNvSpPr>
          <p:nvPr>
            <p:ph idx="1"/>
          </p:nvPr>
        </p:nvSpPr>
        <p:spPr/>
        <p:txBody>
          <a:bodyPr vert="horz" lIns="91440" tIns="45720" rIns="91440" bIns="45720" rtlCol="0" anchor="t">
            <a:normAutofit/>
          </a:bodyPr>
          <a:lstStyle/>
          <a:p>
            <a:r>
              <a:rPr lang="en-US" dirty="0">
                <a:cs typeface="Calibri"/>
              </a:rPr>
              <a:t>For Psychological Services 5 certified Psychologists, a licensed Psychological Examiner, Board Certified Behavior Analys. </a:t>
            </a:r>
          </a:p>
          <a:p>
            <a:r>
              <a:rPr lang="en-US" dirty="0">
                <a:cs typeface="Calibri"/>
              </a:rPr>
              <a:t>The Administration Team for Section 28 in home services is ran by a separate Board Certified Behavior Analyst, and an Assistant Program Coordinator. </a:t>
            </a:r>
          </a:p>
          <a:p>
            <a:r>
              <a:rPr lang="en-US" dirty="0">
                <a:cs typeface="Calibri"/>
              </a:rPr>
              <a:t>Section 28 program offers services to 11 different families in the area, through the use of Behavioral Health Professionals (BHP). BHP are required to go through a training program to apprehend the title and continue services. </a:t>
            </a:r>
          </a:p>
        </p:txBody>
      </p:sp>
      <p:pic>
        <p:nvPicPr>
          <p:cNvPr id="4" name="Recording">
            <a:hlinkClick r:id="" action="ppaction://media"/>
            <a:extLst>
              <a:ext uri="{FF2B5EF4-FFF2-40B4-BE49-F238E27FC236}">
                <a16:creationId xmlns:a16="http://schemas.microsoft.com/office/drawing/2014/main" id="{C129A117-FCC4-456D-AA47-D1493130AF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9457" y="195984"/>
            <a:ext cx="730250" cy="730250"/>
          </a:xfrm>
          <a:prstGeom prst="rect">
            <a:avLst/>
          </a:prstGeom>
        </p:spPr>
      </p:pic>
    </p:spTree>
    <p:extLst>
      <p:ext uri="{BB962C8B-B14F-4D97-AF65-F5344CB8AC3E}">
        <p14:creationId xmlns:p14="http://schemas.microsoft.com/office/powerpoint/2010/main" val="2210157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7FF7-87F3-4D95-BE15-6A38457F31B3}"/>
              </a:ext>
            </a:extLst>
          </p:cNvPr>
          <p:cNvSpPr>
            <a:spLocks noGrp="1"/>
          </p:cNvSpPr>
          <p:nvPr>
            <p:ph type="title"/>
          </p:nvPr>
        </p:nvSpPr>
        <p:spPr/>
        <p:txBody>
          <a:bodyPr/>
          <a:lstStyle/>
          <a:p>
            <a:pPr algn="ctr"/>
            <a:r>
              <a:rPr lang="en-US" dirty="0">
                <a:cs typeface="Calibri Light"/>
              </a:rPr>
              <a:t>Behavioral Health Professionals </a:t>
            </a:r>
          </a:p>
        </p:txBody>
      </p:sp>
      <p:sp>
        <p:nvSpPr>
          <p:cNvPr id="3" name="Content Placeholder 2">
            <a:extLst>
              <a:ext uri="{FF2B5EF4-FFF2-40B4-BE49-F238E27FC236}">
                <a16:creationId xmlns:a16="http://schemas.microsoft.com/office/drawing/2014/main" id="{411D47CD-DB55-4CE3-8891-BE35E89351E2}"/>
              </a:ext>
            </a:extLst>
          </p:cNvPr>
          <p:cNvSpPr>
            <a:spLocks noGrp="1"/>
          </p:cNvSpPr>
          <p:nvPr>
            <p:ph idx="1"/>
          </p:nvPr>
        </p:nvSpPr>
        <p:spPr/>
        <p:txBody>
          <a:bodyPr vert="horz" lIns="91440" tIns="45720" rIns="91440" bIns="45720" rtlCol="0" anchor="t">
            <a:normAutofit/>
          </a:bodyPr>
          <a:lstStyle/>
          <a:p>
            <a:r>
              <a:rPr lang="en-US" dirty="0">
                <a:cs typeface="Calibri"/>
              </a:rPr>
              <a:t>10 BHPs currently reside in the Section 28 home program, ideally the program would include 15-20.</a:t>
            </a:r>
          </a:p>
          <a:p>
            <a:r>
              <a:rPr lang="en-US" dirty="0">
                <a:cs typeface="Calibri"/>
              </a:rPr>
              <a:t>Reasons for why the agency is understaffed are most likely related to the fact hours are part time and there aren't any extra benefits with the job.</a:t>
            </a:r>
          </a:p>
          <a:p>
            <a:r>
              <a:rPr lang="en-US" dirty="0">
                <a:cs typeface="Calibri"/>
              </a:rPr>
              <a:t>This profession is usually employed by college students, as it fits in as a temporary job. </a:t>
            </a:r>
          </a:p>
          <a:p>
            <a:r>
              <a:rPr lang="en-US" dirty="0">
                <a:cs typeface="Calibri"/>
              </a:rPr>
              <a:t>EMCTS post flyers, take referrals, hold an advertisement on both Husson and </a:t>
            </a:r>
            <a:r>
              <a:rPr lang="en-US" dirty="0" err="1">
                <a:cs typeface="Calibri"/>
              </a:rPr>
              <a:t>Umaine</a:t>
            </a:r>
            <a:r>
              <a:rPr lang="en-US" dirty="0">
                <a:cs typeface="Calibri"/>
              </a:rPr>
              <a:t> career link, along with also Indeed.com</a:t>
            </a:r>
          </a:p>
        </p:txBody>
      </p:sp>
      <p:pic>
        <p:nvPicPr>
          <p:cNvPr id="4" name="Recording">
            <a:hlinkClick r:id="" action="ppaction://media"/>
            <a:extLst>
              <a:ext uri="{FF2B5EF4-FFF2-40B4-BE49-F238E27FC236}">
                <a16:creationId xmlns:a16="http://schemas.microsoft.com/office/drawing/2014/main" id="{847C891A-2035-44FD-923B-49943B366D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47932" y="475951"/>
            <a:ext cx="730250" cy="730250"/>
          </a:xfrm>
          <a:prstGeom prst="rect">
            <a:avLst/>
          </a:prstGeom>
        </p:spPr>
      </p:pic>
    </p:spTree>
    <p:extLst>
      <p:ext uri="{BB962C8B-B14F-4D97-AF65-F5344CB8AC3E}">
        <p14:creationId xmlns:p14="http://schemas.microsoft.com/office/powerpoint/2010/main" val="3078437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A1C9-728B-4690-8703-0173259C93B9}"/>
              </a:ext>
            </a:extLst>
          </p:cNvPr>
          <p:cNvSpPr>
            <a:spLocks noGrp="1"/>
          </p:cNvSpPr>
          <p:nvPr>
            <p:ph type="title"/>
          </p:nvPr>
        </p:nvSpPr>
        <p:spPr/>
        <p:txBody>
          <a:bodyPr/>
          <a:lstStyle/>
          <a:p>
            <a:pPr algn="ctr"/>
            <a:r>
              <a:rPr lang="en-US" dirty="0">
                <a:cs typeface="Calibri Light"/>
              </a:rPr>
              <a:t>Rapport</a:t>
            </a:r>
          </a:p>
        </p:txBody>
      </p:sp>
      <p:sp>
        <p:nvSpPr>
          <p:cNvPr id="3" name="Content Placeholder 2">
            <a:extLst>
              <a:ext uri="{FF2B5EF4-FFF2-40B4-BE49-F238E27FC236}">
                <a16:creationId xmlns:a16="http://schemas.microsoft.com/office/drawing/2014/main" id="{FCCB2A6E-5AC4-4694-9E80-F86861BAD226}"/>
              </a:ext>
            </a:extLst>
          </p:cNvPr>
          <p:cNvSpPr>
            <a:spLocks noGrp="1"/>
          </p:cNvSpPr>
          <p:nvPr>
            <p:ph idx="1"/>
          </p:nvPr>
        </p:nvSpPr>
        <p:spPr/>
        <p:txBody>
          <a:bodyPr vert="horz" lIns="91440" tIns="45720" rIns="91440" bIns="45720" rtlCol="0" anchor="t">
            <a:normAutofit/>
          </a:bodyPr>
          <a:lstStyle/>
          <a:p>
            <a:r>
              <a:rPr lang="en-US" dirty="0">
                <a:cs typeface="Calibri"/>
              </a:rPr>
              <a:t>A huge goal of Section 28's BCBA is for families to feel comfortable with the agency, so that they won't feel hesitant asking for help.</a:t>
            </a:r>
          </a:p>
          <a:p>
            <a:r>
              <a:rPr lang="en-US" dirty="0">
                <a:cs typeface="Calibri"/>
              </a:rPr>
              <a:t>Every client's family has a team meeting each month to check up on how services are going, which is ran by the BCBA. New points may be added onto the treatment plan, or taken off if no longer an issue. </a:t>
            </a:r>
          </a:p>
          <a:p>
            <a:r>
              <a:rPr lang="en-US" dirty="0">
                <a:cs typeface="Calibri"/>
              </a:rPr>
              <a:t>The programs BCBA is also constantly on call for both employees and families incase extra help is needed, not strictly for emergencies. </a:t>
            </a:r>
          </a:p>
        </p:txBody>
      </p:sp>
      <p:pic>
        <p:nvPicPr>
          <p:cNvPr id="4" name="Recording">
            <a:hlinkClick r:id="" action="ppaction://media"/>
            <a:extLst>
              <a:ext uri="{FF2B5EF4-FFF2-40B4-BE49-F238E27FC236}">
                <a16:creationId xmlns:a16="http://schemas.microsoft.com/office/drawing/2014/main" id="{B0B075BE-DEF6-4A85-9731-3680972B13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47932" y="662856"/>
            <a:ext cx="730250" cy="730250"/>
          </a:xfrm>
          <a:prstGeom prst="rect">
            <a:avLst/>
          </a:prstGeom>
        </p:spPr>
      </p:pic>
    </p:spTree>
    <p:extLst>
      <p:ext uri="{BB962C8B-B14F-4D97-AF65-F5344CB8AC3E}">
        <p14:creationId xmlns:p14="http://schemas.microsoft.com/office/powerpoint/2010/main" val="2125339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3346-E0AF-4BF4-98C1-F5B5FC73587C}"/>
              </a:ext>
            </a:extLst>
          </p:cNvPr>
          <p:cNvSpPr>
            <a:spLocks noGrp="1"/>
          </p:cNvSpPr>
          <p:nvPr>
            <p:ph type="title"/>
          </p:nvPr>
        </p:nvSpPr>
        <p:spPr/>
        <p:txBody>
          <a:bodyPr/>
          <a:lstStyle/>
          <a:p>
            <a:pPr algn="ctr"/>
            <a:r>
              <a:rPr lang="en-US" dirty="0">
                <a:cs typeface="Calibri Light"/>
              </a:rPr>
              <a:t>Family Selection</a:t>
            </a:r>
            <a:endParaRPr lang="en-US" dirty="0"/>
          </a:p>
        </p:txBody>
      </p:sp>
      <p:sp>
        <p:nvSpPr>
          <p:cNvPr id="3" name="Content Placeholder 2">
            <a:extLst>
              <a:ext uri="{FF2B5EF4-FFF2-40B4-BE49-F238E27FC236}">
                <a16:creationId xmlns:a16="http://schemas.microsoft.com/office/drawing/2014/main" id="{EE1B1DCD-552C-4ED2-8F1C-4DD9F0E6437C}"/>
              </a:ext>
            </a:extLst>
          </p:cNvPr>
          <p:cNvSpPr>
            <a:spLocks noGrp="1"/>
          </p:cNvSpPr>
          <p:nvPr>
            <p:ph idx="1"/>
          </p:nvPr>
        </p:nvSpPr>
        <p:spPr/>
        <p:txBody>
          <a:bodyPr vert="horz" lIns="91440" tIns="45720" rIns="91440" bIns="45720" rtlCol="0" anchor="t">
            <a:normAutofit/>
          </a:bodyPr>
          <a:lstStyle/>
          <a:p>
            <a:r>
              <a:rPr lang="en-US" dirty="0">
                <a:cs typeface="Calibri"/>
              </a:rPr>
              <a:t>The state of Maine holds a waitlist for Section 28 services. Section 28 actually has two services, Specialized and Basic, EMCTS offers </a:t>
            </a:r>
            <a:r>
              <a:rPr lang="en-US">
                <a:cs typeface="Calibri"/>
              </a:rPr>
              <a:t>specialized services. </a:t>
            </a:r>
            <a:endParaRPr lang="en-US" dirty="0">
              <a:cs typeface="Calibri"/>
            </a:endParaRPr>
          </a:p>
          <a:p>
            <a:r>
              <a:rPr lang="en-US" dirty="0">
                <a:cs typeface="Calibri"/>
              </a:rPr>
              <a:t>The department of Human Health and Services holds the waitlist</a:t>
            </a:r>
          </a:p>
          <a:p>
            <a:r>
              <a:rPr lang="en-US" dirty="0">
                <a:cs typeface="Calibri"/>
              </a:rPr>
              <a:t>If a child receives a doctors diagnosis of a special disability, then they can go to a service provider to be placed on the waitlist. Families can choose a specific agency to work with, or general waitlist which </a:t>
            </a:r>
            <a:r>
              <a:rPr lang="en-US">
                <a:cs typeface="Calibri"/>
              </a:rPr>
              <a:t>would go to first available agency.</a:t>
            </a:r>
            <a:endParaRPr lang="en-US" dirty="0">
              <a:cs typeface="Calibri"/>
            </a:endParaRPr>
          </a:p>
          <a:p>
            <a:r>
              <a:rPr lang="en-US" dirty="0">
                <a:cs typeface="Calibri"/>
              </a:rPr>
              <a:t>Servies are offered to families within approximately 40 miles from the Bangor area</a:t>
            </a:r>
            <a:endParaRPr lang="en-US"/>
          </a:p>
        </p:txBody>
      </p:sp>
      <p:pic>
        <p:nvPicPr>
          <p:cNvPr id="4" name="Recording">
            <a:hlinkClick r:id="" action="ppaction://media"/>
            <a:extLst>
              <a:ext uri="{FF2B5EF4-FFF2-40B4-BE49-F238E27FC236}">
                <a16:creationId xmlns:a16="http://schemas.microsoft.com/office/drawing/2014/main" id="{2B5BFB6F-D056-45F1-87A2-DD1875F454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74762" y="662856"/>
            <a:ext cx="730250" cy="730250"/>
          </a:xfrm>
          <a:prstGeom prst="rect">
            <a:avLst/>
          </a:prstGeom>
        </p:spPr>
      </p:pic>
    </p:spTree>
    <p:extLst>
      <p:ext uri="{BB962C8B-B14F-4D97-AF65-F5344CB8AC3E}">
        <p14:creationId xmlns:p14="http://schemas.microsoft.com/office/powerpoint/2010/main" val="1367124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Eastern Maine Counseling and Testing Services</vt:lpstr>
      <vt:lpstr>EMCTS Team</vt:lpstr>
      <vt:lpstr>Behavioral Health Professionals </vt:lpstr>
      <vt:lpstr>Rapport</vt:lpstr>
      <vt:lpstr>Family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326</cp:revision>
  <dcterms:created xsi:type="dcterms:W3CDTF">2020-11-26T02:20:35Z</dcterms:created>
  <dcterms:modified xsi:type="dcterms:W3CDTF">2020-11-27T23:56:03Z</dcterms:modified>
</cp:coreProperties>
</file>