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77" r:id="rId2"/>
    <p:sldId id="275" r:id="rId3"/>
    <p:sldId id="271" r:id="rId4"/>
    <p:sldId id="267" r:id="rId5"/>
    <p:sldId id="27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673" autoAdjust="0"/>
  </p:normalViewPr>
  <p:slideViewPr>
    <p:cSldViewPr snapToGrid="0">
      <p:cViewPr varScale="1">
        <p:scale>
          <a:sx n="56" d="100"/>
          <a:sy n="56" d="100"/>
        </p:scale>
        <p:origin x="1218" y="78"/>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11/12/2021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Gotham A"/>
              </a:rPr>
              <a:t>College of Education and Human Sciences</a:t>
            </a:r>
          </a:p>
          <a:p>
            <a:r>
              <a:rPr lang="en-US" b="0" i="0" dirty="0">
                <a:solidFill>
                  <a:srgbClr val="222222"/>
                </a:solidFill>
                <a:effectLst/>
                <a:latin typeface="Gotham A"/>
              </a:rPr>
              <a:t>Individual, Family, and Community Education</a:t>
            </a:r>
          </a:p>
          <a:p>
            <a:r>
              <a:rPr lang="en-US" b="1" dirty="0">
                <a:effectLst/>
              </a:rPr>
              <a:t>Graduate Faculty </a:t>
            </a:r>
            <a:r>
              <a:rPr lang="en-US" b="1" dirty="0" err="1">
                <a:effectLst/>
              </a:rPr>
              <a:t>Contact:</a:t>
            </a:r>
            <a:r>
              <a:rPr lang="en-US" dirty="0" err="1">
                <a:effectLst/>
              </a:rPr>
              <a:t>Jean</a:t>
            </a:r>
            <a:r>
              <a:rPr lang="en-US" dirty="0">
                <a:effectLst/>
              </a:rPr>
              <a:t> </a:t>
            </a:r>
            <a:r>
              <a:rPr lang="en-US" dirty="0" err="1">
                <a:effectLst/>
              </a:rPr>
              <a:t>Keim</a:t>
            </a:r>
            <a:endParaRPr lang="en-US" b="0" i="0" dirty="0">
              <a:solidFill>
                <a:srgbClr val="222222"/>
              </a:solidFill>
              <a:effectLst/>
              <a:latin typeface="Gotham A"/>
            </a:endParaRPr>
          </a:p>
          <a:p>
            <a:r>
              <a:rPr lang="en-US" b="1" dirty="0">
                <a:effectLst/>
              </a:rPr>
              <a:t>Staff </a:t>
            </a:r>
            <a:r>
              <a:rPr lang="en-US" b="1" dirty="0" err="1">
                <a:effectLst/>
              </a:rPr>
              <a:t>Advisor:</a:t>
            </a:r>
            <a:r>
              <a:rPr lang="en-US" dirty="0" err="1">
                <a:effectLst/>
              </a:rPr>
              <a:t>Cynthia</a:t>
            </a:r>
            <a:r>
              <a:rPr lang="en-US" dirty="0">
                <a:effectLst/>
              </a:rPr>
              <a:t> Salas</a:t>
            </a:r>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3</a:t>
            </a:fld>
            <a:endParaRPr lang="en-US"/>
          </a:p>
        </p:txBody>
      </p:sp>
    </p:spTree>
    <p:extLst>
      <p:ext uri="{BB962C8B-B14F-4D97-AF65-F5344CB8AC3E}">
        <p14:creationId xmlns:p14="http://schemas.microsoft.com/office/powerpoint/2010/main" val="418792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Gotham A"/>
              </a:rPr>
              <a:t>IN the Individual, Family, and Community Education department, </a:t>
            </a:r>
            <a:r>
              <a:rPr lang="en-US" dirty="0"/>
              <a:t>The University of New Mexico has both a Master’s degree program and a PhD doctorate program.  </a:t>
            </a:r>
          </a:p>
          <a:p>
            <a:r>
              <a:rPr lang="en-US" dirty="0"/>
              <a:t>It has a Masters of Arts in Counseling and a PhD in Counselor Education. They also how a Masters of Arts in School Counseling, which can be combined with the Counseling degree in a 4 year program. The application timeline for is… but they say to get stuff in 2 weeks ahead of time. This degree info focuses on the Masters in Counseling degree. </a:t>
            </a:r>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165571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growth due to military returning from </a:t>
            </a:r>
            <a:r>
              <a:rPr lang="en-US" dirty="0" err="1"/>
              <a:t>aphganistan</a:t>
            </a:r>
            <a:r>
              <a:rPr lang="en-US" dirty="0"/>
              <a:t> and now COVID This is for those who work in mental health with either a bachelors or masters. </a:t>
            </a:r>
          </a:p>
        </p:txBody>
      </p:sp>
      <p:sp>
        <p:nvSpPr>
          <p:cNvPr id="4" name="Slide Number Placeholder 3"/>
          <p:cNvSpPr>
            <a:spLocks noGrp="1"/>
          </p:cNvSpPr>
          <p:nvPr>
            <p:ph type="sldNum" sz="quarter" idx="5"/>
          </p:nvPr>
        </p:nvSpPr>
        <p:spPr/>
        <p:txBody>
          <a:bodyPr/>
          <a:lstStyle/>
          <a:p>
            <a:fld id="{68322CDD-9D6C-4F63-9EC2-648226624108}" type="slidenum">
              <a:rPr lang="en-US" smtClean="0"/>
              <a:t>5</a:t>
            </a:fld>
            <a:endParaRPr lang="en-US"/>
          </a:p>
        </p:txBody>
      </p:sp>
    </p:spTree>
    <p:extLst>
      <p:ext uri="{BB962C8B-B14F-4D97-AF65-F5344CB8AC3E}">
        <p14:creationId xmlns:p14="http://schemas.microsoft.com/office/powerpoint/2010/main" val="3810126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9872EE9-AF66-483C-961F-59B9F002993E}" type="datetime1">
              <a:rPr lang="en-US" smtClean="0"/>
              <a:pPr/>
              <a:t>11/12/2021</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7BEAFD5-7FA3-40FB-875B-457FB46B25A4}" type="datetime1">
              <a:rPr lang="en-US" smtClean="0"/>
              <a:pPr/>
              <a:t>11/12/2021</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9AD63E2-E931-4653-BB33-A910E07D11B2}" type="datetime1">
              <a:rPr lang="en-US" smtClean="0"/>
              <a:pPr/>
              <a:t>11/12/2021</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11/12/2021</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1261AED-24AE-4AC7-940D-F7106D2788A3}" type="datetime1">
              <a:rPr lang="en-US" smtClean="0"/>
              <a:pPr/>
              <a:t>11/12/2021</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C425771-5E10-4A19-AB0E-909293152332}" type="datetime1">
              <a:rPr lang="en-US" smtClean="0"/>
              <a:pPr/>
              <a:t>11/12/2021</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606FD5-B03F-45D5-A178-114C548C0032}" type="datetime1">
              <a:rPr lang="en-US" smtClean="0"/>
              <a:pPr/>
              <a:t>11/12/2021</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1"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8B012C0-B102-441D-AA86-2C80DFA84E68}" type="datetime1">
              <a:rPr lang="en-US" smtClean="0"/>
              <a:pPr/>
              <a:t>11/12/2021</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0"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01E0B12-F9DE-47EF-A076-CF602073F1B2}" type="datetime1">
              <a:rPr lang="en-US" smtClean="0"/>
              <a:pPr/>
              <a:t>11/12/2021</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1" name="Rectangle 10"/>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100">
                <a:solidFill>
                  <a:schemeClr val="tx1"/>
                </a:solidFill>
              </a:defRPr>
            </a:lvl1pPr>
          </a:lstStyle>
          <a:p>
            <a:fld id="{C8B93266-8FB4-430B-8AE3-3A53F50E1A0B}" type="datetime1">
              <a:rPr lang="en-US" smtClean="0"/>
              <a:pPr/>
              <a:t>11/12/2021</a:t>
            </a:fld>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hyperlink" Target="https://coehs.unm.edu/departments-programs/ifce/index.htm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5.xml"/><Relationship Id="rId7" Type="http://schemas.openxmlformats.org/officeDocument/2006/relationships/hyperlink" Target="mailto:riffer@unm.edu"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mailto:kgoodric@unm.edu" TargetMode="External"/><Relationship Id="rId5" Type="http://schemas.openxmlformats.org/officeDocument/2006/relationships/image" Target="../media/image8.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6232634"/>
            <a:ext cx="10058400" cy="365760"/>
          </a:xfrm>
          <a:effectLst>
            <a:outerShdw blurRad="50800" dist="38100" dir="2700000" algn="tl" rotWithShape="0">
              <a:prstClr val="black">
                <a:alpha val="40000"/>
              </a:prstClr>
            </a:outerShdw>
          </a:effectLst>
        </p:spPr>
        <p:txBody>
          <a:bodyPr/>
          <a:lstStyle/>
          <a:p>
            <a:pPr algn="ctr"/>
            <a:r>
              <a:rPr lang="en-US" dirty="0">
                <a:solidFill>
                  <a:schemeClr val="accent1">
                    <a:lumMod val="75000"/>
                  </a:schemeClr>
                </a:solidFill>
              </a:rPr>
              <a:t>By Christina Ingemi for COE-313 fall 2021</a:t>
            </a:r>
          </a:p>
        </p:txBody>
      </p:sp>
      <p:pic>
        <p:nvPicPr>
          <p:cNvPr id="1026" name="Picture 2">
            <a:extLst>
              <a:ext uri="{FF2B5EF4-FFF2-40B4-BE49-F238E27FC236}">
                <a16:creationId xmlns:a16="http://schemas.microsoft.com/office/drawing/2014/main" id="{8F77FD3E-15E3-4F3C-8DF1-413427893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28"/>
            <a:ext cx="12204591" cy="48876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573194"/>
            <a:ext cx="12192000" cy="2313385"/>
          </a:xfrm>
          <a:effectLst>
            <a:outerShdw blurRad="50800" dist="38100" dir="2700000" algn="tl" rotWithShape="0">
              <a:prstClr val="black">
                <a:alpha val="40000"/>
              </a:prstClr>
            </a:outerShdw>
          </a:effectLst>
        </p:spPr>
        <p:txBody>
          <a:bodyPr>
            <a:normAutofit/>
          </a:bodyPr>
          <a:lstStyle/>
          <a:p>
            <a:pPr algn="ctr"/>
            <a:r>
              <a:rPr lang="en-US" sz="5400" dirty="0"/>
              <a:t>Counseling education degrees</a:t>
            </a:r>
          </a:p>
        </p:txBody>
      </p:sp>
      <p:pic>
        <p:nvPicPr>
          <p:cNvPr id="4" name="Slide 1">
            <a:hlinkClick r:id="" action="ppaction://media"/>
            <a:extLst>
              <a:ext uri="{FF2B5EF4-FFF2-40B4-BE49-F238E27FC236}">
                <a16:creationId xmlns:a16="http://schemas.microsoft.com/office/drawing/2014/main" id="{8572A33B-FEDD-4CD0-A665-1D77370169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5042" y="6115530"/>
            <a:ext cx="609600" cy="609600"/>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5588" y="2976196"/>
            <a:ext cx="3474720" cy="1600200"/>
          </a:xfrm>
          <a:effectLst>
            <a:outerShdw blurRad="50800" dist="38100" dir="2700000" algn="tl" rotWithShape="0">
              <a:prstClr val="black">
                <a:alpha val="40000"/>
              </a:prstClr>
            </a:outerShdw>
          </a:effectLst>
        </p:spPr>
        <p:txBody>
          <a:bodyPr/>
          <a:lstStyle/>
          <a:p>
            <a:pPr algn="ctr"/>
            <a:r>
              <a:rPr lang="en-US" dirty="0"/>
              <a:t>University of New Mexico information </a:t>
            </a:r>
          </a:p>
        </p:txBody>
      </p:sp>
      <p:sp>
        <p:nvSpPr>
          <p:cNvPr id="3" name="Content Placeholder 2"/>
          <p:cNvSpPr>
            <a:spLocks noGrp="1"/>
          </p:cNvSpPr>
          <p:nvPr>
            <p:ph idx="1"/>
          </p:nvPr>
        </p:nvSpPr>
        <p:spPr>
          <a:xfrm>
            <a:off x="790302" y="291830"/>
            <a:ext cx="6126480" cy="5880370"/>
          </a:xfrm>
          <a:effectLst>
            <a:outerShdw blurRad="50800" dist="38100" dir="2700000" algn="tl" rotWithShape="0">
              <a:prstClr val="black">
                <a:alpha val="40000"/>
              </a:prstClr>
            </a:outerShdw>
          </a:effectLst>
        </p:spPr>
        <p:txBody>
          <a:bodyPr/>
          <a:lstStyle/>
          <a:p>
            <a:pPr marL="45720" indent="0" algn="ctr">
              <a:buNone/>
            </a:pPr>
            <a:r>
              <a:rPr lang="en-US" sz="3600" b="1" i="0" dirty="0">
                <a:solidFill>
                  <a:srgbClr val="333333"/>
                </a:solidFill>
                <a:effectLst/>
                <a:latin typeface="Cambria" panose="02040503050406030204" pitchFamily="18" charset="0"/>
                <a:ea typeface="Cambria" panose="02040503050406030204" pitchFamily="18" charset="0"/>
              </a:rPr>
              <a:t>Tuition</a:t>
            </a:r>
          </a:p>
          <a:p>
            <a:pPr marL="45720" indent="0" algn="l">
              <a:buNone/>
            </a:pPr>
            <a:r>
              <a:rPr lang="en-US" b="0" i="0" dirty="0">
                <a:solidFill>
                  <a:srgbClr val="333333"/>
                </a:solidFill>
                <a:effectLst/>
                <a:latin typeface="Arial" panose="020B0604020202020204" pitchFamily="34" charset="0"/>
              </a:rPr>
              <a:t>Tuition for NM residents is $336.12/credit hour</a:t>
            </a:r>
          </a:p>
          <a:p>
            <a:pPr marL="45720" indent="0" algn="l">
              <a:buNone/>
            </a:pPr>
            <a:r>
              <a:rPr lang="en-US" dirty="0">
                <a:solidFill>
                  <a:srgbClr val="333333"/>
                </a:solidFill>
                <a:latin typeface="Arial" panose="020B0604020202020204" pitchFamily="34" charset="0"/>
              </a:rPr>
              <a:t>Tuition non-residents is $1,078.54/credit hour until you reach 12-18 credit hours, then it’s a block rate of $12,979.26/semester</a:t>
            </a:r>
            <a:endParaRPr lang="en-US" b="0" i="0" dirty="0">
              <a:solidFill>
                <a:srgbClr val="333333"/>
              </a:solidFill>
              <a:effectLst/>
              <a:latin typeface="Arial" panose="020B0604020202020204" pitchFamily="34" charset="0"/>
            </a:endParaRPr>
          </a:p>
          <a:p>
            <a:endParaRPr lang="en-US" dirty="0"/>
          </a:p>
        </p:txBody>
      </p:sp>
      <p:sp>
        <p:nvSpPr>
          <p:cNvPr id="4" name="Text Placeholder 3"/>
          <p:cNvSpPr>
            <a:spLocks noGrp="1"/>
          </p:cNvSpPr>
          <p:nvPr>
            <p:ph type="body" sz="half" idx="2"/>
          </p:nvPr>
        </p:nvSpPr>
        <p:spPr>
          <a:xfrm>
            <a:off x="8235588" y="4983480"/>
            <a:ext cx="3474720" cy="609600"/>
          </a:xfrm>
        </p:spPr>
        <p:txBody>
          <a:bodyPr>
            <a:normAutofit/>
          </a:bodyPr>
          <a:lstStyle/>
          <a:p>
            <a:pPr algn="ctr"/>
            <a:r>
              <a:rPr lang="en-US" sz="3200" b="1" i="0" dirty="0">
                <a:effectLst/>
                <a:latin typeface="Gotham A"/>
              </a:rPr>
              <a:t>Albuquerque, NM </a:t>
            </a:r>
            <a:endParaRPr lang="en-US" sz="3200" b="1" dirty="0"/>
          </a:p>
        </p:txBody>
      </p:sp>
      <p:pic>
        <p:nvPicPr>
          <p:cNvPr id="5" name="Picture 2">
            <a:extLst>
              <a:ext uri="{FF2B5EF4-FFF2-40B4-BE49-F238E27FC236}">
                <a16:creationId xmlns:a16="http://schemas.microsoft.com/office/drawing/2014/main" id="{0FF0D444-3793-404E-ACDC-4244A33CF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198" y="542925"/>
            <a:ext cx="2857500" cy="24574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18 University Of New Mexico Videos and HD Footage - Getty Images">
            <a:extLst>
              <a:ext uri="{FF2B5EF4-FFF2-40B4-BE49-F238E27FC236}">
                <a16:creationId xmlns:a16="http://schemas.microsoft.com/office/drawing/2014/main" id="{325366A1-56A0-4468-AEA5-DCEC39E23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542" y="3000375"/>
            <a:ext cx="6096000" cy="3429000"/>
          </a:xfrm>
          <a:prstGeom prst="rect">
            <a:avLst/>
          </a:prstGeom>
          <a:noFill/>
          <a:ln w="28575">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AC909FD5-AEC3-4AB2-907F-6702E5B558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5508" y="5969684"/>
            <a:ext cx="609600" cy="609600"/>
          </a:xfrm>
          <a:prstGeom prst="rect">
            <a:avLst/>
          </a:prstGeom>
        </p:spPr>
      </p:pic>
      <p:sp>
        <p:nvSpPr>
          <p:cNvPr id="9" name="TextBox 8">
            <a:extLst>
              <a:ext uri="{FF2B5EF4-FFF2-40B4-BE49-F238E27FC236}">
                <a16:creationId xmlns:a16="http://schemas.microsoft.com/office/drawing/2014/main" id="{A3456E66-9ADC-448A-985E-D8FB6E7259BE}"/>
              </a:ext>
            </a:extLst>
          </p:cNvPr>
          <p:cNvSpPr txBox="1"/>
          <p:nvPr/>
        </p:nvSpPr>
        <p:spPr>
          <a:xfrm>
            <a:off x="8108830" y="5762445"/>
            <a:ext cx="3726612" cy="923330"/>
          </a:xfrm>
          <a:prstGeom prst="rect">
            <a:avLst/>
          </a:prstGeom>
          <a:noFill/>
        </p:spPr>
        <p:txBody>
          <a:bodyPr wrap="square" rtlCol="0">
            <a:spAutoFit/>
          </a:bodyPr>
          <a:lstStyle/>
          <a:p>
            <a:pPr algn="ctr"/>
            <a:r>
              <a:rPr lang="en-US" dirty="0">
                <a:hlinkClick r:id="rId7"/>
              </a:rPr>
              <a:t>https://coehs.unm.edu/departments-programs/ifce/index.html</a:t>
            </a:r>
            <a:endParaRPr lang="en-US" dirty="0"/>
          </a:p>
          <a:p>
            <a:pPr algn="ctr"/>
            <a:endParaRPr lang="en-US" dirty="0"/>
          </a:p>
        </p:txBody>
      </p:sp>
    </p:spTree>
    <p:extLst>
      <p:ext uri="{BB962C8B-B14F-4D97-AF65-F5344CB8AC3E}">
        <p14:creationId xmlns:p14="http://schemas.microsoft.com/office/powerpoint/2010/main" val="159345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Deborah Rifenbary">
            <a:extLst>
              <a:ext uri="{FF2B5EF4-FFF2-40B4-BE49-F238E27FC236}">
                <a16:creationId xmlns:a16="http://schemas.microsoft.com/office/drawing/2014/main" id="{9D6C66FE-434B-47EF-88D8-1BDE16C42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83" y="2679487"/>
            <a:ext cx="5802866" cy="3264111"/>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3876" y="122994"/>
            <a:ext cx="9601200" cy="608528"/>
          </a:xfrm>
          <a:effectLst>
            <a:outerShdw blurRad="50800" dist="38100" dir="2700000" algn="tl" rotWithShape="0">
              <a:prstClr val="black">
                <a:alpha val="40000"/>
              </a:prstClr>
            </a:outerShdw>
          </a:effectLst>
        </p:spPr>
        <p:txBody>
          <a:bodyPr anchor="b">
            <a:noAutofit/>
          </a:bodyPr>
          <a:lstStyle/>
          <a:p>
            <a:pPr algn="ctr"/>
            <a:r>
              <a:rPr lang="en-US" sz="4000" dirty="0"/>
              <a:t>Faculty For Counselor Education</a:t>
            </a:r>
          </a:p>
        </p:txBody>
      </p:sp>
      <p:sp>
        <p:nvSpPr>
          <p:cNvPr id="8" name="Text Placeholder 2">
            <a:extLst>
              <a:ext uri="{FF2B5EF4-FFF2-40B4-BE49-F238E27FC236}">
                <a16:creationId xmlns:a16="http://schemas.microsoft.com/office/drawing/2014/main" id="{14E6B67F-5EC4-4585-85DA-643CE637E6FB}"/>
              </a:ext>
            </a:extLst>
          </p:cNvPr>
          <p:cNvSpPr>
            <a:spLocks noGrp="1"/>
          </p:cNvSpPr>
          <p:nvPr>
            <p:ph type="body" idx="1"/>
          </p:nvPr>
        </p:nvSpPr>
        <p:spPr>
          <a:xfrm>
            <a:off x="219983" y="731521"/>
            <a:ext cx="5802866" cy="1947966"/>
          </a:xfrm>
          <a:effectLst>
            <a:outerShdw blurRad="50800" dist="38100" dir="2700000" algn="tl" rotWithShape="0">
              <a:prstClr val="black">
                <a:alpha val="40000"/>
              </a:prstClr>
            </a:outerShdw>
          </a:effectLst>
        </p:spPr>
        <p:txBody>
          <a:bodyPr>
            <a:normAutofit fontScale="47500" lnSpcReduction="20000"/>
          </a:bodyPr>
          <a:lstStyle/>
          <a:p>
            <a:pPr algn="ctr"/>
            <a:r>
              <a:rPr lang="en-US" sz="3600" b="1" i="0" dirty="0">
                <a:solidFill>
                  <a:srgbClr val="222222"/>
                </a:solidFill>
                <a:effectLst/>
                <a:latin typeface="Gotham A"/>
              </a:rPr>
              <a:t>Kristopher Goodrich</a:t>
            </a:r>
            <a:br>
              <a:rPr lang="en-US" b="1" i="0" dirty="0">
                <a:solidFill>
                  <a:srgbClr val="222222"/>
                </a:solidFill>
                <a:effectLst/>
                <a:latin typeface="Gotham A"/>
              </a:rPr>
            </a:br>
            <a:r>
              <a:rPr lang="en-US" sz="2500" b="1" i="0" dirty="0">
                <a:solidFill>
                  <a:srgbClr val="222222"/>
                </a:solidFill>
                <a:effectLst/>
                <a:latin typeface="Gotham A"/>
              </a:rPr>
              <a:t>Professor </a:t>
            </a:r>
          </a:p>
          <a:p>
            <a:pPr algn="ctr"/>
            <a:r>
              <a:rPr lang="en-US" sz="2500" b="1" i="0" dirty="0">
                <a:solidFill>
                  <a:srgbClr val="222222"/>
                </a:solidFill>
                <a:effectLst/>
                <a:latin typeface="Gotham A"/>
              </a:rPr>
              <a:t>Chair of the Department of Individual, Family, and Community Education </a:t>
            </a:r>
          </a:p>
          <a:p>
            <a:pPr algn="ctr"/>
            <a:endParaRPr lang="en-US" sz="2500" b="0" i="0" dirty="0">
              <a:solidFill>
                <a:srgbClr val="222222"/>
              </a:solidFill>
              <a:effectLst/>
              <a:latin typeface="Gotham A"/>
            </a:endParaRPr>
          </a:p>
          <a:p>
            <a:pPr algn="ctr"/>
            <a:r>
              <a:rPr lang="en-US" sz="2500" b="1" i="0" dirty="0">
                <a:solidFill>
                  <a:srgbClr val="222222"/>
                </a:solidFill>
                <a:effectLst/>
                <a:latin typeface="Gotham A"/>
              </a:rPr>
              <a:t>Office Location:</a:t>
            </a:r>
            <a:r>
              <a:rPr lang="en-US" sz="2500" b="0" i="0" dirty="0">
                <a:solidFill>
                  <a:srgbClr val="222222"/>
                </a:solidFill>
                <a:effectLst/>
                <a:latin typeface="Gotham A"/>
              </a:rPr>
              <a:t> Simpson Hall, Room 129</a:t>
            </a:r>
            <a:br>
              <a:rPr lang="en-US" sz="2500" b="0" i="0" dirty="0">
                <a:solidFill>
                  <a:srgbClr val="222222"/>
                </a:solidFill>
                <a:effectLst/>
                <a:latin typeface="Gotham A"/>
              </a:rPr>
            </a:br>
            <a:r>
              <a:rPr lang="en-US" sz="2500" b="1" i="0" dirty="0">
                <a:solidFill>
                  <a:srgbClr val="222222"/>
                </a:solidFill>
                <a:effectLst/>
                <a:latin typeface="Gotham A"/>
              </a:rPr>
              <a:t>Phone:</a:t>
            </a:r>
            <a:r>
              <a:rPr lang="en-US" sz="2500" b="0" i="0" dirty="0">
                <a:solidFill>
                  <a:srgbClr val="222222"/>
                </a:solidFill>
                <a:effectLst/>
                <a:latin typeface="Gotham A"/>
              </a:rPr>
              <a:t> (505) 277-7222</a:t>
            </a:r>
            <a:br>
              <a:rPr lang="en-US" sz="2500" b="0" i="0" dirty="0">
                <a:solidFill>
                  <a:srgbClr val="222222"/>
                </a:solidFill>
                <a:effectLst/>
                <a:latin typeface="Gotham A"/>
              </a:rPr>
            </a:br>
            <a:r>
              <a:rPr lang="en-US" sz="2500" b="1" i="0" dirty="0">
                <a:solidFill>
                  <a:srgbClr val="222222"/>
                </a:solidFill>
                <a:effectLst/>
                <a:latin typeface="Gotham A"/>
              </a:rPr>
              <a:t>Email:</a:t>
            </a:r>
            <a:r>
              <a:rPr lang="en-US" sz="2500" b="0" i="0" dirty="0">
                <a:solidFill>
                  <a:srgbClr val="222222"/>
                </a:solidFill>
                <a:effectLst/>
                <a:latin typeface="Gotham A"/>
              </a:rPr>
              <a:t>  </a:t>
            </a:r>
            <a:r>
              <a:rPr lang="en-US" sz="2500" b="0" i="0" u="none" strike="noStrike" dirty="0">
                <a:solidFill>
                  <a:srgbClr val="BA0C2F"/>
                </a:solidFill>
                <a:effectLst/>
                <a:latin typeface="Gotham A"/>
                <a:hlinkClick r:id="rId6"/>
              </a:rPr>
              <a:t>kgoodric@unm.edu</a:t>
            </a:r>
            <a:br>
              <a:rPr lang="en-US" sz="2500" b="0" i="0" dirty="0">
                <a:solidFill>
                  <a:srgbClr val="222222"/>
                </a:solidFill>
                <a:effectLst/>
                <a:latin typeface="Gotham A"/>
              </a:rPr>
            </a:br>
            <a:endParaRPr lang="en-US" sz="2500" b="0" i="0" dirty="0">
              <a:solidFill>
                <a:srgbClr val="222222"/>
              </a:solidFill>
              <a:effectLst/>
              <a:latin typeface="Gotham A"/>
            </a:endParaRPr>
          </a:p>
          <a:p>
            <a:pPr algn="ctr"/>
            <a:r>
              <a:rPr lang="en-US" sz="2500" i="0" dirty="0">
                <a:solidFill>
                  <a:srgbClr val="222222"/>
                </a:solidFill>
                <a:effectLst/>
                <a:latin typeface="Vitesse A"/>
              </a:rPr>
              <a:t>Research &amp; Scholarly Interests</a:t>
            </a:r>
          </a:p>
          <a:p>
            <a:pPr algn="ctr">
              <a:buFont typeface="Arial" panose="020B0604020202020204" pitchFamily="34" charset="0"/>
              <a:buChar char="•"/>
            </a:pPr>
            <a:r>
              <a:rPr lang="en-US" sz="2500" b="0" i="0" dirty="0">
                <a:solidFill>
                  <a:srgbClr val="222222"/>
                </a:solidFill>
                <a:effectLst/>
                <a:latin typeface="Gotham A"/>
              </a:rPr>
              <a:t>LGBTQQIA Issues in Professional Counseling and Counselor Education</a:t>
            </a:r>
          </a:p>
          <a:p>
            <a:pPr algn="ctr">
              <a:buFont typeface="Arial" panose="020B0604020202020204" pitchFamily="34" charset="0"/>
              <a:buChar char="•"/>
            </a:pPr>
            <a:r>
              <a:rPr lang="en-US" sz="2500" b="0" i="0" dirty="0">
                <a:solidFill>
                  <a:srgbClr val="222222"/>
                </a:solidFill>
                <a:effectLst/>
                <a:latin typeface="Gotham A"/>
              </a:rPr>
              <a:t>Counselor Education Pedagogy</a:t>
            </a:r>
          </a:p>
          <a:p>
            <a:pPr algn="ctr">
              <a:buFont typeface="Arial" panose="020B0604020202020204" pitchFamily="34" charset="0"/>
              <a:buChar char="•"/>
            </a:pPr>
            <a:r>
              <a:rPr lang="en-US" sz="2500" b="0" i="0" dirty="0">
                <a:solidFill>
                  <a:srgbClr val="222222"/>
                </a:solidFill>
                <a:effectLst/>
                <a:latin typeface="Gotham A"/>
              </a:rPr>
              <a:t>Group Work in Counseling</a:t>
            </a:r>
          </a:p>
          <a:p>
            <a:endParaRPr lang="en-US" dirty="0"/>
          </a:p>
        </p:txBody>
      </p:sp>
      <p:sp>
        <p:nvSpPr>
          <p:cNvPr id="12" name="Text Placeholder 4">
            <a:extLst>
              <a:ext uri="{FF2B5EF4-FFF2-40B4-BE49-F238E27FC236}">
                <a16:creationId xmlns:a16="http://schemas.microsoft.com/office/drawing/2014/main" id="{21584B69-BBB6-4E8D-91B5-C4B0B2BD6387}"/>
              </a:ext>
            </a:extLst>
          </p:cNvPr>
          <p:cNvSpPr>
            <a:spLocks noGrp="1"/>
          </p:cNvSpPr>
          <p:nvPr>
            <p:ph type="body" sz="quarter" idx="3"/>
          </p:nvPr>
        </p:nvSpPr>
        <p:spPr>
          <a:xfrm>
            <a:off x="6167628" y="731521"/>
            <a:ext cx="5783083" cy="1947966"/>
          </a:xfrm>
          <a:effectLst>
            <a:outerShdw blurRad="50800" dist="38100" dir="2700000" algn="tl" rotWithShape="0">
              <a:prstClr val="black">
                <a:alpha val="40000"/>
              </a:prstClr>
            </a:outerShdw>
          </a:effectLst>
        </p:spPr>
        <p:txBody>
          <a:bodyPr>
            <a:normAutofit fontScale="47500" lnSpcReduction="20000"/>
          </a:bodyPr>
          <a:lstStyle/>
          <a:p>
            <a:pPr algn="ctr"/>
            <a:endParaRPr lang="en-US" sz="3600" b="1" i="0" dirty="0">
              <a:solidFill>
                <a:srgbClr val="222222"/>
              </a:solidFill>
              <a:effectLst/>
              <a:latin typeface="Gotham A"/>
            </a:endParaRPr>
          </a:p>
          <a:p>
            <a:pPr algn="ctr"/>
            <a:r>
              <a:rPr lang="en-US" sz="3600" b="1" i="0" dirty="0">
                <a:solidFill>
                  <a:srgbClr val="222222"/>
                </a:solidFill>
                <a:effectLst/>
                <a:latin typeface="Gotham A"/>
              </a:rPr>
              <a:t>Deborah </a:t>
            </a:r>
            <a:r>
              <a:rPr lang="en-US" sz="3600" b="1" i="0" dirty="0" err="1">
                <a:solidFill>
                  <a:srgbClr val="222222"/>
                </a:solidFill>
                <a:effectLst/>
                <a:latin typeface="Gotham A"/>
              </a:rPr>
              <a:t>Rifenbary</a:t>
            </a:r>
            <a:br>
              <a:rPr lang="en-US" b="1" i="0" dirty="0">
                <a:solidFill>
                  <a:srgbClr val="222222"/>
                </a:solidFill>
                <a:effectLst/>
                <a:latin typeface="Gotham A"/>
              </a:rPr>
            </a:br>
            <a:r>
              <a:rPr lang="en-US" sz="2500" b="1" i="0" dirty="0">
                <a:solidFill>
                  <a:srgbClr val="222222"/>
                </a:solidFill>
                <a:effectLst/>
                <a:latin typeface="Gotham A"/>
              </a:rPr>
              <a:t>Associate Professor</a:t>
            </a:r>
            <a:br>
              <a:rPr lang="en-US" sz="2500" b="1" i="0" dirty="0">
                <a:solidFill>
                  <a:srgbClr val="222222"/>
                </a:solidFill>
                <a:effectLst/>
                <a:latin typeface="Gotham A"/>
              </a:rPr>
            </a:br>
            <a:r>
              <a:rPr lang="en-US" sz="2500" b="1" i="0" dirty="0">
                <a:solidFill>
                  <a:srgbClr val="222222"/>
                </a:solidFill>
                <a:effectLst/>
                <a:latin typeface="Gotham A"/>
              </a:rPr>
              <a:t>Retired</a:t>
            </a:r>
            <a:endParaRPr lang="en-US" sz="2500" b="0" i="0" dirty="0">
              <a:solidFill>
                <a:srgbClr val="222222"/>
              </a:solidFill>
              <a:effectLst/>
              <a:latin typeface="Gotham A"/>
            </a:endParaRPr>
          </a:p>
          <a:p>
            <a:pPr algn="ctr"/>
            <a:endParaRPr lang="en-US" sz="2500" b="1" i="0" dirty="0">
              <a:solidFill>
                <a:srgbClr val="222222"/>
              </a:solidFill>
              <a:effectLst/>
              <a:latin typeface="Gotham A"/>
            </a:endParaRPr>
          </a:p>
          <a:p>
            <a:pPr algn="ctr"/>
            <a:r>
              <a:rPr lang="en-US" sz="2500" b="1" i="0" dirty="0">
                <a:solidFill>
                  <a:srgbClr val="222222"/>
                </a:solidFill>
                <a:effectLst/>
                <a:latin typeface="Gotham A"/>
              </a:rPr>
              <a:t>Phone:</a:t>
            </a:r>
            <a:r>
              <a:rPr lang="en-US" sz="2500" b="0" i="0" dirty="0">
                <a:solidFill>
                  <a:srgbClr val="222222"/>
                </a:solidFill>
                <a:effectLst/>
                <a:latin typeface="Gotham A"/>
              </a:rPr>
              <a:t> (505) 277-8933</a:t>
            </a:r>
            <a:br>
              <a:rPr lang="en-US" sz="2500" b="0" i="0" dirty="0">
                <a:solidFill>
                  <a:srgbClr val="222222"/>
                </a:solidFill>
                <a:effectLst/>
                <a:latin typeface="Gotham A"/>
              </a:rPr>
            </a:br>
            <a:r>
              <a:rPr lang="en-US" sz="2500" b="1" i="0" dirty="0">
                <a:solidFill>
                  <a:srgbClr val="222222"/>
                </a:solidFill>
                <a:effectLst/>
                <a:latin typeface="Gotham A"/>
              </a:rPr>
              <a:t>Email: </a:t>
            </a:r>
            <a:r>
              <a:rPr lang="en-US" sz="2500" b="0" i="0" u="none" strike="noStrike" dirty="0">
                <a:solidFill>
                  <a:srgbClr val="BA0C2F"/>
                </a:solidFill>
                <a:effectLst/>
                <a:latin typeface="Gotham A"/>
                <a:hlinkClick r:id="rId7"/>
              </a:rPr>
              <a:t>riffer@unm.edu</a:t>
            </a:r>
            <a:br>
              <a:rPr lang="en-US" sz="2500" b="0" i="0" dirty="0">
                <a:solidFill>
                  <a:srgbClr val="222222"/>
                </a:solidFill>
                <a:effectLst/>
                <a:latin typeface="Gotham A"/>
              </a:rPr>
            </a:br>
            <a:endParaRPr lang="en-US" sz="2500" b="0" i="0" dirty="0">
              <a:solidFill>
                <a:srgbClr val="222222"/>
              </a:solidFill>
              <a:effectLst/>
              <a:latin typeface="Gotham A"/>
            </a:endParaRPr>
          </a:p>
          <a:p>
            <a:pPr algn="ctr"/>
            <a:r>
              <a:rPr lang="en-US" sz="2500" b="1" i="0" dirty="0">
                <a:solidFill>
                  <a:srgbClr val="222222"/>
                </a:solidFill>
                <a:effectLst/>
                <a:latin typeface="Gotham A"/>
              </a:rPr>
              <a:t>Research Interests:</a:t>
            </a:r>
            <a:endParaRPr lang="en-US" sz="2500" b="0" i="0" dirty="0">
              <a:solidFill>
                <a:srgbClr val="222222"/>
              </a:solidFill>
              <a:effectLst/>
              <a:latin typeface="Gotham A"/>
            </a:endParaRPr>
          </a:p>
          <a:p>
            <a:pPr algn="ctr">
              <a:buFont typeface="Arial" panose="020B0604020202020204" pitchFamily="34" charset="0"/>
              <a:buChar char="•"/>
            </a:pPr>
            <a:r>
              <a:rPr lang="en-US" sz="2500" b="0" i="0" dirty="0">
                <a:solidFill>
                  <a:srgbClr val="222222"/>
                </a:solidFill>
                <a:effectLst/>
                <a:latin typeface="Gotham A"/>
              </a:rPr>
              <a:t>International education</a:t>
            </a:r>
          </a:p>
          <a:p>
            <a:pPr algn="ctr">
              <a:buFont typeface="Arial" panose="020B0604020202020204" pitchFamily="34" charset="0"/>
              <a:buChar char="•"/>
            </a:pPr>
            <a:r>
              <a:rPr lang="en-US" sz="2500" b="0" i="0" dirty="0">
                <a:solidFill>
                  <a:srgbClr val="222222"/>
                </a:solidFill>
                <a:effectLst/>
                <a:latin typeface="Gotham A"/>
              </a:rPr>
              <a:t>School counselor role and responsibilities</a:t>
            </a:r>
          </a:p>
          <a:p>
            <a:pPr algn="ctr">
              <a:buFont typeface="Arial" panose="020B0604020202020204" pitchFamily="34" charset="0"/>
              <a:buChar char="•"/>
            </a:pPr>
            <a:r>
              <a:rPr lang="en-US" sz="2500" b="0" i="0" dirty="0">
                <a:solidFill>
                  <a:srgbClr val="222222"/>
                </a:solidFill>
                <a:effectLst/>
                <a:latin typeface="Gotham A"/>
              </a:rPr>
              <a:t>Workforce development</a:t>
            </a:r>
          </a:p>
          <a:p>
            <a:pPr algn="ctr">
              <a:buFont typeface="Arial" panose="020B0604020202020204" pitchFamily="34" charset="0"/>
              <a:buChar char="•"/>
            </a:pPr>
            <a:r>
              <a:rPr lang="en-US" sz="2500" b="0" i="0" dirty="0">
                <a:solidFill>
                  <a:srgbClr val="222222"/>
                </a:solidFill>
                <a:effectLst/>
                <a:latin typeface="Gotham A"/>
              </a:rPr>
              <a:t>Career-technical education</a:t>
            </a:r>
          </a:p>
          <a:p>
            <a:pPr algn="l"/>
            <a:endParaRPr lang="en-US" b="0" i="0" dirty="0">
              <a:solidFill>
                <a:srgbClr val="222222"/>
              </a:solidFill>
              <a:effectLst/>
              <a:latin typeface="Gotham A"/>
            </a:endParaRPr>
          </a:p>
          <a:p>
            <a:endParaRPr lang="en-US" dirty="0"/>
          </a:p>
        </p:txBody>
      </p:sp>
      <p:pic>
        <p:nvPicPr>
          <p:cNvPr id="2050" name="Picture 2">
            <a:extLst>
              <a:ext uri="{FF2B5EF4-FFF2-40B4-BE49-F238E27FC236}">
                <a16:creationId xmlns:a16="http://schemas.microsoft.com/office/drawing/2014/main" id="{7E9810FC-1ABD-4262-8BC6-C28CE5E951FD}"/>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1295400" y="2774950"/>
            <a:ext cx="3613928" cy="30597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borah Rifenbary">
            <a:extLst>
              <a:ext uri="{FF2B5EF4-FFF2-40B4-BE49-F238E27FC236}">
                <a16:creationId xmlns:a16="http://schemas.microsoft.com/office/drawing/2014/main" id="{9C63D9E1-DA5C-4894-BEF1-7ADB647D0160}"/>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167628" y="2690614"/>
            <a:ext cx="5783083" cy="3252983"/>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E09B5A0-16B2-48A2-A1C1-53F5A0DD3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41111" y="6248400"/>
            <a:ext cx="609600" cy="609600"/>
          </a:xfrm>
          <a:prstGeom prst="rect">
            <a:avLst/>
          </a:prstGeom>
        </p:spPr>
      </p:pic>
    </p:spTree>
    <p:extLst>
      <p:ext uri="{BB962C8B-B14F-4D97-AF65-F5344CB8AC3E}">
        <p14:creationId xmlns:p14="http://schemas.microsoft.com/office/powerpoint/2010/main" val="39631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2514600"/>
            <a:ext cx="3474720" cy="1076177"/>
          </a:xfrm>
          <a:effectLst>
            <a:outerShdw blurRad="50800" dist="38100" dir="2700000" algn="tl" rotWithShape="0">
              <a:prstClr val="black">
                <a:alpha val="40000"/>
              </a:prstClr>
            </a:outerShdw>
          </a:effectLst>
        </p:spPr>
        <p:txBody>
          <a:bodyPr anchor="b">
            <a:normAutofit/>
          </a:bodyPr>
          <a:lstStyle/>
          <a:p>
            <a:pPr algn="ctr"/>
            <a:r>
              <a:rPr lang="en-US" sz="3000" dirty="0"/>
              <a:t>Application timeline</a:t>
            </a:r>
          </a:p>
        </p:txBody>
      </p:sp>
      <p:sp>
        <p:nvSpPr>
          <p:cNvPr id="3" name="Content Placeholder 2"/>
          <p:cNvSpPr>
            <a:spLocks noGrp="1"/>
          </p:cNvSpPr>
          <p:nvPr>
            <p:ph idx="1"/>
          </p:nvPr>
        </p:nvSpPr>
        <p:spPr>
          <a:xfrm>
            <a:off x="198089" y="364995"/>
            <a:ext cx="7390151" cy="6128010"/>
          </a:xfrm>
          <a:effectLst>
            <a:outerShdw blurRad="50800" dist="38100" dir="2700000" algn="tl" rotWithShape="0">
              <a:prstClr val="black">
                <a:alpha val="40000"/>
              </a:prstClr>
            </a:outerShdw>
          </a:effectLst>
        </p:spPr>
        <p:txBody>
          <a:bodyPr>
            <a:normAutofit/>
          </a:bodyPr>
          <a:lstStyle/>
          <a:p>
            <a:pPr marL="45720" indent="0" algn="ctr">
              <a:buNone/>
            </a:pPr>
            <a:r>
              <a:rPr lang="en-US" b="1" i="0" u="sng" dirty="0">
                <a:solidFill>
                  <a:srgbClr val="333333"/>
                </a:solidFill>
                <a:effectLst/>
                <a:latin typeface="Arial" panose="020B0604020202020204" pitchFamily="34" charset="0"/>
              </a:rPr>
              <a:t>Degree Information</a:t>
            </a:r>
          </a:p>
          <a:p>
            <a:pPr algn="l">
              <a:lnSpc>
                <a:spcPct val="120000"/>
              </a:lnSpc>
              <a:spcBef>
                <a:spcPts val="0"/>
              </a:spcBef>
            </a:pPr>
            <a:r>
              <a:rPr lang="en-US" b="0" i="0" dirty="0">
                <a:effectLst/>
              </a:rPr>
              <a:t>This degree is 60 credits which takes about 3 years</a:t>
            </a:r>
          </a:p>
          <a:p>
            <a:pPr algn="l">
              <a:lnSpc>
                <a:spcPct val="120000"/>
              </a:lnSpc>
              <a:spcBef>
                <a:spcPts val="0"/>
              </a:spcBef>
            </a:pPr>
            <a:r>
              <a:rPr lang="en-US" dirty="0"/>
              <a:t>The program is accredited by the Council for Accreditation of Counseling and Related Educational Programs (CACREP)</a:t>
            </a:r>
          </a:p>
          <a:p>
            <a:pPr algn="l">
              <a:lnSpc>
                <a:spcPct val="120000"/>
              </a:lnSpc>
              <a:spcBef>
                <a:spcPts val="0"/>
              </a:spcBef>
            </a:pPr>
            <a:r>
              <a:rPr lang="en-US" b="0" i="0" dirty="0">
                <a:effectLst/>
              </a:rPr>
              <a:t>As of 2019, all were traditional in-person classes </a:t>
            </a:r>
            <a:endParaRPr lang="en-US" b="1" i="0" u="sng" dirty="0">
              <a:effectLst/>
            </a:endParaRPr>
          </a:p>
          <a:p>
            <a:pPr marL="45720" indent="0" algn="ctr">
              <a:buNone/>
            </a:pPr>
            <a:r>
              <a:rPr lang="en-US" b="1" i="0" u="sng" dirty="0">
                <a:solidFill>
                  <a:srgbClr val="333333"/>
                </a:solidFill>
                <a:effectLst/>
                <a:latin typeface="Arial" panose="020B0604020202020204" pitchFamily="34" charset="0"/>
              </a:rPr>
              <a:t>Admission Requirements</a:t>
            </a:r>
          </a:p>
          <a:p>
            <a:pPr algn="l">
              <a:lnSpc>
                <a:spcPct val="120000"/>
              </a:lnSpc>
              <a:spcBef>
                <a:spcPts val="0"/>
              </a:spcBef>
            </a:pPr>
            <a:r>
              <a:rPr lang="en-US" dirty="0"/>
              <a:t>Academically have a bachelor’s degree, 3.0 GPA, and 18 credits of upper-level courses (300-400 level or graduate classes)</a:t>
            </a:r>
          </a:p>
          <a:p>
            <a:pPr algn="l">
              <a:lnSpc>
                <a:spcPct val="120000"/>
              </a:lnSpc>
              <a:spcBef>
                <a:spcPts val="0"/>
              </a:spcBef>
            </a:pPr>
            <a:r>
              <a:rPr lang="en-US" dirty="0"/>
              <a:t>University and Program Application forms</a:t>
            </a:r>
          </a:p>
          <a:p>
            <a:pPr algn="l">
              <a:lnSpc>
                <a:spcPct val="120000"/>
              </a:lnSpc>
              <a:spcBef>
                <a:spcPts val="0"/>
              </a:spcBef>
            </a:pPr>
            <a:r>
              <a:rPr lang="en-US" dirty="0"/>
              <a:t>Three letters of recommendation are required</a:t>
            </a:r>
          </a:p>
          <a:p>
            <a:pPr>
              <a:lnSpc>
                <a:spcPct val="120000"/>
              </a:lnSpc>
              <a:spcBef>
                <a:spcPts val="0"/>
              </a:spcBef>
            </a:pPr>
            <a:r>
              <a:rPr lang="en-US" dirty="0"/>
              <a:t>Letter of Intent/Personal Statement (3 pages maximum) that includes a cultural competence aspect and relevant experience</a:t>
            </a:r>
          </a:p>
          <a:p>
            <a:pPr>
              <a:lnSpc>
                <a:spcPct val="120000"/>
              </a:lnSpc>
              <a:spcBef>
                <a:spcPts val="0"/>
              </a:spcBef>
            </a:pPr>
            <a:r>
              <a:rPr lang="en-US" dirty="0"/>
              <a:t>Transcripts</a:t>
            </a:r>
          </a:p>
          <a:p>
            <a:pPr>
              <a:lnSpc>
                <a:spcPct val="120000"/>
              </a:lnSpc>
              <a:spcBef>
                <a:spcPts val="0"/>
              </a:spcBef>
            </a:pPr>
            <a:r>
              <a:rPr lang="en-US" dirty="0"/>
              <a:t>In person interview</a:t>
            </a:r>
          </a:p>
          <a:p>
            <a:pPr>
              <a:lnSpc>
                <a:spcPct val="120000"/>
              </a:lnSpc>
              <a:spcBef>
                <a:spcPts val="0"/>
              </a:spcBef>
            </a:pPr>
            <a:r>
              <a:rPr lang="en-US" dirty="0"/>
              <a:t>Does not require GRE or MAT scores</a:t>
            </a:r>
          </a:p>
          <a:p>
            <a:pPr>
              <a:lnSpc>
                <a:spcPct val="120000"/>
              </a:lnSpc>
              <a:spcBef>
                <a:spcPts val="0"/>
              </a:spcBef>
            </a:pPr>
            <a:r>
              <a:rPr lang="en-US" dirty="0"/>
              <a:t>There is an application fee of $50</a:t>
            </a:r>
          </a:p>
          <a:p>
            <a:pPr algn="l"/>
            <a:endParaRPr lang="en-US" b="0" i="0" dirty="0">
              <a:solidFill>
                <a:srgbClr val="333333"/>
              </a:solidFill>
              <a:effectLst/>
              <a:latin typeface="Arial" panose="020B0604020202020204" pitchFamily="34" charset="0"/>
            </a:endParaRPr>
          </a:p>
        </p:txBody>
      </p:sp>
      <p:sp>
        <p:nvSpPr>
          <p:cNvPr id="8" name="Text Placeholder 3">
            <a:extLst>
              <a:ext uri="{FF2B5EF4-FFF2-40B4-BE49-F238E27FC236}">
                <a16:creationId xmlns:a16="http://schemas.microsoft.com/office/drawing/2014/main" id="{B60542DC-7B27-46D1-81FA-1EDF3C526975}"/>
              </a:ext>
            </a:extLst>
          </p:cNvPr>
          <p:cNvSpPr>
            <a:spLocks noGrp="1"/>
          </p:cNvSpPr>
          <p:nvPr>
            <p:ph type="body" sz="half" idx="2"/>
          </p:nvPr>
        </p:nvSpPr>
        <p:spPr>
          <a:xfrm>
            <a:off x="8229600" y="3756074"/>
            <a:ext cx="3474720" cy="2806651"/>
          </a:xfrm>
          <a:effectLst>
            <a:outerShdw blurRad="50800" dist="38100" dir="2700000" algn="tl" rotWithShape="0">
              <a:prstClr val="black">
                <a:alpha val="40000"/>
              </a:prstClr>
            </a:outerShdw>
          </a:effectLst>
        </p:spPr>
        <p:txBody>
          <a:bodyPr>
            <a:normAutofit/>
          </a:bodyPr>
          <a:lstStyle/>
          <a:p>
            <a:pPr algn="ctr"/>
            <a:r>
              <a:rPr lang="en-US" b="0" i="0" u="sng" dirty="0">
                <a:effectLst/>
                <a:latin typeface="Vitesse A"/>
              </a:rPr>
              <a:t>Master’s Degree</a:t>
            </a:r>
          </a:p>
          <a:p>
            <a:pPr algn="ctr"/>
            <a:r>
              <a:rPr lang="en-US" b="0" i="0" dirty="0">
                <a:effectLst/>
                <a:latin typeface="Gotham A"/>
              </a:rPr>
              <a:t>Fall: </a:t>
            </a:r>
            <a:r>
              <a:rPr lang="en-US" i="0" dirty="0">
                <a:effectLst/>
                <a:latin typeface="Gotham A"/>
              </a:rPr>
              <a:t>January 15</a:t>
            </a:r>
            <a:r>
              <a:rPr lang="en-US" i="0" baseline="30000" dirty="0">
                <a:effectLst/>
                <a:latin typeface="Gotham A"/>
              </a:rPr>
              <a:t>th</a:t>
            </a:r>
            <a:r>
              <a:rPr lang="en-US" i="0" dirty="0">
                <a:effectLst/>
                <a:latin typeface="Gotham A"/>
              </a:rPr>
              <a:t> </a:t>
            </a:r>
            <a:br>
              <a:rPr lang="en-US" i="0" dirty="0">
                <a:effectLst/>
                <a:latin typeface="Gotham A"/>
              </a:rPr>
            </a:br>
            <a:r>
              <a:rPr lang="en-US" i="0" dirty="0">
                <a:effectLst/>
                <a:latin typeface="Gotham A"/>
              </a:rPr>
              <a:t>Spring: August 15</a:t>
            </a:r>
            <a:r>
              <a:rPr lang="en-US" i="0" baseline="30000" dirty="0">
                <a:effectLst/>
                <a:latin typeface="Gotham A"/>
              </a:rPr>
              <a:t>th</a:t>
            </a:r>
          </a:p>
          <a:p>
            <a:pPr algn="ctr"/>
            <a:r>
              <a:rPr lang="en-US" u="sng" dirty="0">
                <a:latin typeface="Gotham A"/>
              </a:rPr>
              <a:t>Doctorate Degree</a:t>
            </a:r>
          </a:p>
          <a:p>
            <a:pPr algn="ctr"/>
            <a:r>
              <a:rPr lang="en-US" b="0" i="0" dirty="0">
                <a:effectLst/>
                <a:latin typeface="Gotham A"/>
              </a:rPr>
              <a:t>Applications are accepted on an ongoing basis and reviewed monthly by program faculty</a:t>
            </a:r>
          </a:p>
          <a:p>
            <a:pPr algn="ctr"/>
            <a:endParaRPr lang="en-US" i="0" dirty="0">
              <a:solidFill>
                <a:srgbClr val="8A6D3B"/>
              </a:solidFill>
              <a:effectLst/>
              <a:latin typeface="Gotham A"/>
            </a:endParaRPr>
          </a:p>
        </p:txBody>
      </p:sp>
      <p:pic>
        <p:nvPicPr>
          <p:cNvPr id="7" name="Picture 2">
            <a:extLst>
              <a:ext uri="{FF2B5EF4-FFF2-40B4-BE49-F238E27FC236}">
                <a16:creationId xmlns:a16="http://schemas.microsoft.com/office/drawing/2014/main" id="{BC096C81-0933-4EE9-AC38-B47B632EB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1610" y="295275"/>
            <a:ext cx="17907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BC0E685E-D34A-4FF6-8B2C-5921F08FF7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1820" y="6188205"/>
            <a:ext cx="609600" cy="609600"/>
          </a:xfrm>
          <a:prstGeom prst="rect">
            <a:avLst/>
          </a:prstGeom>
        </p:spPr>
      </p:pic>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374" y="1508760"/>
            <a:ext cx="11731558" cy="4250014"/>
          </a:xfrm>
        </p:spPr>
        <p:txBody>
          <a:bodyPr anchor="t" anchorCtr="0">
            <a:normAutofit/>
          </a:bodyPr>
          <a:lstStyle/>
          <a:p>
            <a:pPr algn="ctr"/>
            <a:r>
              <a:rPr lang="en-US" sz="2800" b="0" i="0" dirty="0">
                <a:solidFill>
                  <a:srgbClr val="333333"/>
                </a:solidFill>
                <a:effectLst>
                  <a:outerShdw blurRad="38100" dist="38100" dir="2700000" algn="tl">
                    <a:srgbClr val="000000">
                      <a:alpha val="43137"/>
                    </a:srgbClr>
                  </a:outerShdw>
                </a:effectLst>
                <a:latin typeface="Tahoma" panose="020B0604030504040204" pitchFamily="34" charset="0"/>
              </a:rPr>
              <a:t>projected to grow 23 percent from 2020 to 2030, </a:t>
            </a:r>
            <a:br>
              <a:rPr lang="en-US" sz="2800" b="0" i="0" dirty="0">
                <a:solidFill>
                  <a:srgbClr val="333333"/>
                </a:solidFill>
                <a:effectLst>
                  <a:outerShdw blurRad="38100" dist="38100" dir="2700000" algn="tl">
                    <a:srgbClr val="000000">
                      <a:alpha val="43137"/>
                    </a:srgbClr>
                  </a:outerShdw>
                </a:effectLst>
                <a:latin typeface="Tahoma" panose="020B0604030504040204" pitchFamily="34" charset="0"/>
              </a:rPr>
            </a:br>
            <a:r>
              <a:rPr lang="en-US" sz="2800" b="0" i="0" dirty="0">
                <a:solidFill>
                  <a:srgbClr val="333333"/>
                </a:solidFill>
                <a:effectLst>
                  <a:outerShdw blurRad="38100" dist="38100" dir="2700000" algn="tl">
                    <a:srgbClr val="000000">
                      <a:alpha val="43137"/>
                    </a:srgbClr>
                  </a:outerShdw>
                </a:effectLst>
                <a:latin typeface="Tahoma" panose="020B0604030504040204" pitchFamily="34" charset="0"/>
              </a:rPr>
              <a:t>much faster than the average for all occupations</a:t>
            </a:r>
            <a:br>
              <a:rPr lang="en-US" sz="2800" b="0" i="0" dirty="0">
                <a:solidFill>
                  <a:srgbClr val="333333"/>
                </a:solidFill>
                <a:effectLst>
                  <a:outerShdw blurRad="38100" dist="38100" dir="2700000" algn="tl">
                    <a:srgbClr val="000000">
                      <a:alpha val="43137"/>
                    </a:srgbClr>
                  </a:outerShdw>
                </a:effectLst>
                <a:latin typeface="Tahoma" panose="020B0604030504040204" pitchFamily="34" charset="0"/>
              </a:rPr>
            </a:br>
            <a:br>
              <a:rPr lang="en-US" sz="2800" b="0" i="0" dirty="0">
                <a:solidFill>
                  <a:srgbClr val="333333"/>
                </a:solidFill>
                <a:effectLst>
                  <a:outerShdw blurRad="38100" dist="38100" dir="2700000" algn="tl">
                    <a:srgbClr val="000000">
                      <a:alpha val="43137"/>
                    </a:srgbClr>
                  </a:outerShdw>
                </a:effectLst>
                <a:latin typeface="Tahoma" panose="020B0604030504040204" pitchFamily="34" charset="0"/>
              </a:rPr>
            </a:br>
            <a:r>
              <a:rPr lang="en-US" sz="2800" b="0" i="0" dirty="0">
                <a:solidFill>
                  <a:srgbClr val="333333"/>
                </a:solidFill>
                <a:effectLst>
                  <a:outerShdw blurRad="38100" dist="38100" dir="2700000" algn="tl">
                    <a:srgbClr val="000000">
                      <a:alpha val="43137"/>
                    </a:srgbClr>
                  </a:outerShdw>
                </a:effectLst>
                <a:latin typeface="Tahoma" panose="020B0604030504040204" pitchFamily="34" charset="0"/>
              </a:rPr>
              <a:t>About 41,000 JOB openings are projected each year, on average, over the next decade</a:t>
            </a:r>
            <a:br>
              <a:rPr lang="en-US" sz="2800" b="0" i="0" dirty="0">
                <a:solidFill>
                  <a:srgbClr val="333333"/>
                </a:solidFill>
                <a:effectLst>
                  <a:outerShdw blurRad="38100" dist="38100" dir="2700000" algn="tl">
                    <a:srgbClr val="000000">
                      <a:alpha val="43137"/>
                    </a:srgbClr>
                  </a:outerShdw>
                </a:effectLst>
                <a:latin typeface="Tahoma" panose="020B0604030504040204" pitchFamily="34" charset="0"/>
              </a:rPr>
            </a:br>
            <a:br>
              <a:rPr lang="en-US" sz="36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6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$47,660 per year</a:t>
            </a:r>
            <a:br>
              <a:rPr lang="en-US" sz="36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6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$22.91 per hour</a:t>
            </a:r>
            <a:br>
              <a:rPr lang="en-US" sz="3600" dirty="0">
                <a:effectLst/>
                <a:latin typeface="Cambria" panose="02040503050406030204" pitchFamily="18" charset="0"/>
                <a:ea typeface="Cambria" panose="02040503050406030204" pitchFamily="18" charset="0"/>
              </a:rPr>
            </a:br>
            <a:br>
              <a:rPr lang="en-US" sz="3600" dirty="0">
                <a:effectLst/>
                <a:latin typeface="Cambria" panose="02040503050406030204" pitchFamily="18" charset="0"/>
                <a:ea typeface="Cambria" panose="02040503050406030204" pitchFamily="18" charset="0"/>
              </a:rPr>
            </a:br>
            <a:r>
              <a:rPr lang="en-US" sz="1300" dirty="0">
                <a:effectLst/>
                <a:latin typeface="Cambria" panose="02040503050406030204" pitchFamily="18" charset="0"/>
                <a:ea typeface="Cambria" panose="02040503050406030204" pitchFamily="18" charset="0"/>
              </a:rPr>
              <a:t>Information from: </a:t>
            </a:r>
            <a:r>
              <a:rPr lang="en-US" sz="1300" cap="none" dirty="0">
                <a:effectLst/>
                <a:latin typeface="Cambria" panose="02040503050406030204" pitchFamily="18" charset="0"/>
                <a:ea typeface="Cambria" panose="02040503050406030204" pitchFamily="18" charset="0"/>
              </a:rPr>
              <a:t>https://www.bls.gov/ooh/community-and-social-service/substance-abuse-behavioral-disorder-and-mental-health-counselors.htm</a:t>
            </a:r>
            <a:endParaRPr lang="en-US" sz="1300" b="0" i="0" cap="none" dirty="0">
              <a:solidFill>
                <a:srgbClr val="333333"/>
              </a:solidFill>
              <a:effectLst/>
              <a:latin typeface="Cambria" panose="02040503050406030204" pitchFamily="18" charset="0"/>
              <a:ea typeface="Cambria" panose="02040503050406030204" pitchFamily="18" charset="0"/>
            </a:endParaRPr>
          </a:p>
        </p:txBody>
      </p:sp>
      <p:sp>
        <p:nvSpPr>
          <p:cNvPr id="11" name="Subtitle 2">
            <a:extLst>
              <a:ext uri="{FF2B5EF4-FFF2-40B4-BE49-F238E27FC236}">
                <a16:creationId xmlns:a16="http://schemas.microsoft.com/office/drawing/2014/main" id="{0879C91F-C154-43BD-8B29-0290FC31B7D6}"/>
              </a:ext>
            </a:extLst>
          </p:cNvPr>
          <p:cNvSpPr>
            <a:spLocks noGrp="1"/>
          </p:cNvSpPr>
          <p:nvPr>
            <p:ph type="subTitle" idx="1"/>
          </p:nvPr>
        </p:nvSpPr>
        <p:spPr>
          <a:xfrm>
            <a:off x="272373" y="427044"/>
            <a:ext cx="11420273" cy="1081716"/>
          </a:xfrm>
          <a:effectLst>
            <a:outerShdw blurRad="50800" dist="38100" dir="2700000" algn="tl" rotWithShape="0">
              <a:prstClr val="black">
                <a:alpha val="40000"/>
              </a:prstClr>
            </a:outerShdw>
          </a:effectLst>
        </p:spPr>
        <p:txBody>
          <a:bodyPr>
            <a:noAutofit/>
          </a:bodyPr>
          <a:lstStyle/>
          <a:p>
            <a:pPr algn="ctr"/>
            <a:r>
              <a:rPr lang="en-US" sz="3200" u="sng" dirty="0"/>
              <a:t>Job Outlook for Substance Use, Behavioral, and Mental Health Counselors</a:t>
            </a:r>
          </a:p>
        </p:txBody>
      </p:sp>
      <p:pic>
        <p:nvPicPr>
          <p:cNvPr id="6" name="Recorded Sound">
            <a:hlinkClick r:id="" action="ppaction://media"/>
            <a:extLst>
              <a:ext uri="{FF2B5EF4-FFF2-40B4-BE49-F238E27FC236}">
                <a16:creationId xmlns:a16="http://schemas.microsoft.com/office/drawing/2014/main" id="{70F17477-E9D5-4A91-A106-B53C34A41F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4589" y="6126156"/>
            <a:ext cx="609600" cy="609600"/>
          </a:xfrm>
          <a:prstGeom prst="rect">
            <a:avLst/>
          </a:prstGeom>
        </p:spPr>
      </p:pic>
    </p:spTree>
    <p:extLst>
      <p:ext uri="{BB962C8B-B14F-4D97-AF65-F5344CB8AC3E}">
        <p14:creationId xmlns:p14="http://schemas.microsoft.com/office/powerpoint/2010/main" val="11467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red line presentation (widescreen)</Template>
  <TotalTime>1424</TotalTime>
  <Words>543</Words>
  <Application>Microsoft Office PowerPoint</Application>
  <PresentationFormat>Widescreen</PresentationFormat>
  <Paragraphs>56</Paragraphs>
  <Slides>5</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Cambria</vt:lpstr>
      <vt:lpstr>Gotham A</vt:lpstr>
      <vt:lpstr>Tahoma</vt:lpstr>
      <vt:lpstr>Vitesse A</vt:lpstr>
      <vt:lpstr>Red Line Business 16x9</vt:lpstr>
      <vt:lpstr>Counseling education degrees</vt:lpstr>
      <vt:lpstr>University of New Mexico information </vt:lpstr>
      <vt:lpstr>Faculty For Counselor Education</vt:lpstr>
      <vt:lpstr>Application timeline</vt:lpstr>
      <vt:lpstr>projected to grow 23 percent from 2020 to 2030,  much faster than the average for all occupations  About 41,000 JOB openings are projected each year, on average, over the next decade  $47,660 per year $22.91 per hour  Information from: https://www.bls.gov/ooh/community-and-social-service/substance-abuse-behavioral-disorder-and-mental-health-counselors.htm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Counseling education degrees</dc:title>
  <dc:creator>Christina Ingemi</dc:creator>
  <cp:lastModifiedBy>Christina Ingemi</cp:lastModifiedBy>
  <cp:revision>2</cp:revision>
  <dcterms:created xsi:type="dcterms:W3CDTF">2021-11-12T06:02:45Z</dcterms:created>
  <dcterms:modified xsi:type="dcterms:W3CDTF">2021-11-13T06:42:28Z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